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9" r:id="rId3"/>
    <p:sldId id="400" r:id="rId4"/>
    <p:sldId id="401" r:id="rId5"/>
    <p:sldId id="402" r:id="rId6"/>
    <p:sldId id="406" r:id="rId7"/>
    <p:sldId id="407" r:id="rId8"/>
    <p:sldId id="408" r:id="rId9"/>
    <p:sldId id="403" r:id="rId10"/>
    <p:sldId id="404" r:id="rId11"/>
    <p:sldId id="393" r:id="rId12"/>
    <p:sldId id="392" r:id="rId13"/>
    <p:sldId id="394" r:id="rId14"/>
    <p:sldId id="395" r:id="rId15"/>
    <p:sldId id="396" r:id="rId16"/>
    <p:sldId id="398" r:id="rId17"/>
    <p:sldId id="405" r:id="rId18"/>
    <p:sldId id="386" r:id="rId19"/>
    <p:sldId id="387" r:id="rId20"/>
    <p:sldId id="371" r:id="rId2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CFE3A1-9B4F-490C-BC2A-28145EADC2F2}">
          <p14:sldIdLst>
            <p14:sldId id="256"/>
            <p14:sldId id="399"/>
            <p14:sldId id="400"/>
            <p14:sldId id="401"/>
            <p14:sldId id="402"/>
            <p14:sldId id="406"/>
            <p14:sldId id="407"/>
            <p14:sldId id="408"/>
            <p14:sldId id="403"/>
            <p14:sldId id="404"/>
            <p14:sldId id="393"/>
            <p14:sldId id="392"/>
            <p14:sldId id="394"/>
            <p14:sldId id="395"/>
            <p14:sldId id="396"/>
            <p14:sldId id="398"/>
            <p14:sldId id="405"/>
            <p14:sldId id="386"/>
            <p14:sldId id="387"/>
            <p14:sldId id="3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100C9-E536-49AF-8C5B-557B7C1DCFC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A84E3-A134-45E7-BA89-BA450E39A7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082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637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435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881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38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105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396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301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669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41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146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6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F3F7-96CD-4E26-AA0F-4773F2314DA9}" type="datetimeFigureOut">
              <a:rPr lang="lt-LT" smtClean="0"/>
              <a:t>2024-04-24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76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vaisa.l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616633"/>
            <a:ext cx="9144000" cy="2387600"/>
          </a:xfrm>
        </p:spPr>
        <p:txBody>
          <a:bodyPr>
            <a:normAutofit/>
          </a:bodyPr>
          <a:lstStyle/>
          <a:p>
            <a:br>
              <a:rPr lang="lt-LT" dirty="0"/>
            </a:br>
            <a:r>
              <a:rPr lang="lt-LT" dirty="0"/>
              <a:t> </a:t>
            </a:r>
          </a:p>
        </p:txBody>
      </p:sp>
      <p:sp>
        <p:nvSpPr>
          <p:cNvPr id="7" name="Antrinis pavadinimas 6"/>
          <p:cNvSpPr>
            <a:spLocks noGrp="1"/>
          </p:cNvSpPr>
          <p:nvPr>
            <p:ph type="subTitle" idx="1"/>
          </p:nvPr>
        </p:nvSpPr>
        <p:spPr>
          <a:xfrm>
            <a:off x="1109472" y="581891"/>
            <a:ext cx="9558528" cy="5879869"/>
          </a:xfrm>
        </p:spPr>
        <p:txBody>
          <a:bodyPr>
            <a:normAutofit/>
          </a:bodyPr>
          <a:lstStyle/>
          <a:p>
            <a:b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Matematini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samprotavim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grindžiama matematika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Konferencija: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mokymo aktualijos - 2024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Rimas Norvaiša (VU Matematinio švietimo centras)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Vilnius,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balandžio 25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0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05DE-C79F-4C56-ABC7-4C75BD1B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Samprotavimo įpročiai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24A79-C0C6-4406-8C89-63410397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solidFill>
                  <a:schemeClr val="accent2"/>
                </a:solidFill>
              </a:rPr>
              <a:t>Pasirenkant probleminei situacijai reikšmingus kintamuosius dydžius</a:t>
            </a:r>
          </a:p>
          <a:p>
            <a:r>
              <a:rPr lang="lt-LT" dirty="0"/>
              <a:t>Pavyzdyje - perimetras </a:t>
            </a:r>
          </a:p>
          <a:p>
            <a:r>
              <a:rPr lang="lt-LT" dirty="0">
                <a:solidFill>
                  <a:schemeClr val="accent2"/>
                </a:solidFill>
              </a:rPr>
              <a:t>Probleminėje situacijoje ieškoma nematoma struktūra (ekvivalenčios reprezentacijos arba papildomos linijos geometrinėje problemoje)</a:t>
            </a:r>
          </a:p>
          <a:p>
            <a:r>
              <a:rPr lang="lt-LT" dirty="0"/>
              <a:t>Pavyzdyje – aritmetinės progresijos arba tiesinės funkcijos struktūra</a:t>
            </a:r>
          </a:p>
          <a:p>
            <a:r>
              <a:rPr lang="lt-LT" dirty="0">
                <a:solidFill>
                  <a:schemeClr val="accent2"/>
                </a:solidFill>
              </a:rPr>
              <a:t>Esant sudėtingai situacijai nagrinėjami atskiri atvejai ar </a:t>
            </a:r>
            <a:r>
              <a:rPr lang="lt-LT" dirty="0" err="1">
                <a:solidFill>
                  <a:schemeClr val="accent2"/>
                </a:solidFill>
              </a:rPr>
              <a:t>paprastenės</a:t>
            </a:r>
            <a:r>
              <a:rPr lang="lt-LT" dirty="0">
                <a:solidFill>
                  <a:schemeClr val="accent2"/>
                </a:solidFill>
              </a:rPr>
              <a:t> analogijos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861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FE89-B3FA-467A-B927-401A65FB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Antra užduotis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1E7E-EC89-43FA-A2EA-30486BB92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Plokštumoje gulinčios tiesės susikirsdamos dalija ją į sritis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lt-LT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aip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parodyta paveikslėlyje.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Tarp jų nėra dviejų lygiagrečių tiesių ir per kiekvieną tiesių susikirtimo tašką eina lygiai dvi tiesės.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lt-L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Reiškiniu apibrėžti funkciją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t-L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nusakančią maksimalaus sričių skaičiaus S priklausomybę nuo tiesių skaičiaus </a:t>
            </a:r>
            <a:r>
              <a:rPr lang="lt-L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endParaRPr lang="lt-LT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5D7DD7-7655-48AA-839D-96ECF39B0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11" y="4438835"/>
            <a:ext cx="10403889" cy="187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2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6C48-D2F2-438D-9708-BA5C1978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Pirmas</a:t>
            </a:r>
            <a:r>
              <a:rPr lang="en-US" dirty="0"/>
              <a:t> </a:t>
            </a:r>
            <a:r>
              <a:rPr lang="lt-LT" dirty="0"/>
              <a:t>sprendimo </a:t>
            </a:r>
            <a:r>
              <a:rPr lang="en-US" dirty="0"/>
              <a:t>b</a:t>
            </a:r>
            <a:r>
              <a:rPr lang="lt-LT" dirty="0"/>
              <a:t>ū</a:t>
            </a:r>
            <a:r>
              <a:rPr lang="en-US" dirty="0"/>
              <a:t>das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45B3-A35C-4BC3-B43D-AE53280F7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719"/>
            <a:ext cx="10515600" cy="4197243"/>
          </a:xfrm>
        </p:spPr>
        <p:txBody>
          <a:bodyPr>
            <a:normAutofit lnSpcReduction="10000"/>
          </a:bodyPr>
          <a:lstStyle/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Tyrinėdami atskirus atvejus mokiniai užpildo lentelę parodančią plokštumos sričių skaičių atitinkantį tiesių plokštumoje skaičių, kaip čia parodyta: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Dažniausiai mokiniai pastebi dėsningumą tarp antroje lentelės eilutėje esančių skaičių skirtumų.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Šis pastebėjimas gali paskatinti juos funkciją </a:t>
            </a:r>
            <a:r>
              <a:rPr lang="lt-L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apibrėžti </a:t>
            </a:r>
            <a:r>
              <a:rPr lang="lt-LT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rekursijos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pagalba.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Šiame pavyzdyje </a:t>
            </a:r>
            <a:r>
              <a:rPr lang="lt-LT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rekursija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atrodo taip: </a:t>
            </a:r>
          </a:p>
          <a:p>
            <a:pPr algn="ctr"/>
            <a:r>
              <a:rPr lang="lt-L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(T)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(T-1) + T, kai T lygus 2, 3. 4, ... 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939D6-7520-45EF-8481-C824D375A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42" y="2672178"/>
            <a:ext cx="10395012" cy="142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2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872F-9A2A-4FAD-8997-30F08EB0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Antras sprendimo būdas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A108-EDDA-41EB-B044-842150D6E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Ieškant dėsningumų tarp sričių skaičiaus S priklausomybės nuo tiesių skaičiaus T galima naudoti įvairias daiktines priemones, pavyzdžiui, šaškes, monetas, kaladėles ir t.t. kaip čia parodyta: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Pastebėjimas – visų figūrų viršutinėse eilutėse 2 šaškės.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4D2132-3815-4BF7-A1F5-CC0411BB3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361" y="3000651"/>
            <a:ext cx="9507277" cy="250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7468-C9D1-4DE8-BF41-1D738A4D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Antro sprendimo būdo tęsinys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B5409-46DA-42AD-9AA4-FD76E0AE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Galima pastebėti, kad pašalinus vieną šaškę iš kiekvienos figūros viršutinės dalies, gausime trikampes figūras: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galima apskaičiuoti šaškių skaičių kiekviename trikampyje?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0FE5E-D7AF-492C-8FDD-16F333D3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67" y="2556769"/>
            <a:ext cx="9612066" cy="290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64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6EFF-B7BD-4279-967F-A620E355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Antro sprendimo būdo tęsinys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9CAFB7-7795-4E22-B67B-43E5149AEE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4816"/>
                <a:ext cx="10515600" cy="4712147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lt-LT" sz="3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Padvigubinus  trikampius galima gauti stačiakampes figūras. Kiekvienoje jų yra </a:t>
                </a:r>
                <a:r>
                  <a:rPr lang="en-US" sz="3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T(T+1) </a:t>
                </a:r>
                <a:r>
                  <a:rPr lang="lt-LT" sz="3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šaškių: </a:t>
                </a:r>
              </a:p>
              <a:p>
                <a:endParaRPr lang="lt-LT" sz="3400" dirty="0"/>
              </a:p>
              <a:p>
                <a:endParaRPr lang="lt-LT" dirty="0"/>
              </a:p>
              <a:p>
                <a:endParaRPr lang="lt-LT" dirty="0"/>
              </a:p>
              <a:p>
                <a:endParaRPr lang="lt-LT" dirty="0"/>
              </a:p>
              <a:p>
                <a:endParaRPr lang="lt-LT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lt-LT" sz="2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lt-LT" sz="2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lt-LT" sz="2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lt-LT" sz="3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Gautoji figūrų konfigūracija įgalina sričių skaičiaus S priklausomybę nuo tiesių skaičiaus T išreikšti vienu reiškiniu: </a:t>
                </a:r>
                <a:endParaRPr lang="lt-LT" sz="3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sz="3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(T) =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sz="3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T(T+1) + 1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sz="3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en-US" sz="38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sz="3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3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+ 1.</a:t>
                </a:r>
                <a:endParaRPr lang="lt-LT" sz="3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lt-LT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9CAFB7-7795-4E22-B67B-43E5149AEE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4816"/>
                <a:ext cx="10515600" cy="4712147"/>
              </a:xfrm>
              <a:blipFill>
                <a:blip r:embed="rId2"/>
                <a:stretch>
                  <a:fillRect l="-580" t="-25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40D0328-F19B-4429-AA51-4D48ABF1A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362" y="2095130"/>
            <a:ext cx="8911348" cy="251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80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495397-038C-46CF-B9EE-8204ADA3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</a:t>
            </a:r>
            <a:r>
              <a:rPr lang="lt-LT" dirty="0"/>
              <a:t>č</a:t>
            </a:r>
            <a:r>
              <a:rPr lang="en-US" dirty="0" err="1"/>
              <a:t>ias</a:t>
            </a:r>
            <a:r>
              <a:rPr lang="en-US" dirty="0"/>
              <a:t> </a:t>
            </a:r>
            <a:r>
              <a:rPr lang="en-US" dirty="0" err="1"/>
              <a:t>sprendimo</a:t>
            </a:r>
            <a:r>
              <a:rPr lang="en-US" dirty="0"/>
              <a:t> b</a:t>
            </a:r>
            <a:r>
              <a:rPr lang="lt-LT" dirty="0"/>
              <a:t>ū</a:t>
            </a:r>
            <a:r>
              <a:rPr lang="en-US" dirty="0"/>
              <a:t>das</a:t>
            </a:r>
            <a:endParaRPr lang="lt-L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DCD882-70AC-4DBF-A5E9-928F3C6EF6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Sričių skaičiaus priklausomybę nuo tiesių skaičiaus vaizduojame koordinačių sistemoje atidėdami taškus pagal skaičių poras (T,S).</a:t>
            </a:r>
          </a:p>
          <a:p>
            <a:r>
              <a:rPr lang="lt-L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Pagal gautą eskizą spėjimu galėtų tapti parabolės forma.</a:t>
            </a:r>
          </a:p>
          <a:p>
            <a:r>
              <a:rPr lang="lt-L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Naudojant skaičiuotuvą galima būtų taikyti kvadratinę regresiją aptinkant funkciją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t-L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 reikšmėmis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 = 0,5T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+ 0,5T + 1. </a:t>
            </a:r>
            <a:endParaRPr lang="lt-LT" dirty="0"/>
          </a:p>
          <a:p>
            <a:endParaRPr lang="lt-LT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107B497-31B5-45F4-9DAC-3D826E82D0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69" y="1825625"/>
            <a:ext cx="3655862" cy="4351338"/>
          </a:xfrm>
        </p:spPr>
      </p:pic>
    </p:spTree>
    <p:extLst>
      <p:ext uri="{BB962C8B-B14F-4D97-AF65-F5344CB8AC3E}">
        <p14:creationId xmlns:p14="http://schemas.microsoft.com/office/powerpoint/2010/main" val="138017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104282-69BE-4B58-BF79-80556C1E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Matematinio samprotavimo (MS) ypatumai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0D50D-1B96-499C-A88B-F496D9DD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MS </a:t>
            </a:r>
            <a:r>
              <a:rPr lang="lt-LT" dirty="0">
                <a:solidFill>
                  <a:srgbClr val="FF0000"/>
                </a:solidFill>
              </a:rPr>
              <a:t>yra</a:t>
            </a:r>
            <a:r>
              <a:rPr lang="lt-LT" dirty="0"/>
              <a:t> matematikos mokymo būdas. </a:t>
            </a:r>
          </a:p>
          <a:p>
            <a:r>
              <a:rPr lang="lt-LT" dirty="0"/>
              <a:t>Pagrindinis dėmesys koncentruojamas į atsakymo pagrindimą, o ne</a:t>
            </a:r>
          </a:p>
          <a:p>
            <a:r>
              <a:rPr lang="lt-LT" dirty="0"/>
              <a:t>į atsakymo paiešką.</a:t>
            </a:r>
          </a:p>
          <a:p>
            <a:r>
              <a:rPr lang="lt-LT" dirty="0"/>
              <a:t>MS </a:t>
            </a:r>
            <a:r>
              <a:rPr lang="lt-LT" dirty="0">
                <a:solidFill>
                  <a:srgbClr val="FF0000"/>
                </a:solidFill>
              </a:rPr>
              <a:t>yra</a:t>
            </a:r>
            <a:r>
              <a:rPr lang="lt-LT" dirty="0"/>
              <a:t> prasmės matematikoje atskleidimo būdas.</a:t>
            </a:r>
          </a:p>
          <a:p>
            <a:r>
              <a:rPr lang="lt-LT" dirty="0"/>
              <a:t>Prasmė yra toks žinių (sąvokų, situacijų, konteksto) supratimas, kuris sieja naujas žinias su jau turimomis žiniomis.   </a:t>
            </a:r>
          </a:p>
          <a:p>
            <a:r>
              <a:rPr lang="lt-LT" dirty="0"/>
              <a:t>MS </a:t>
            </a:r>
            <a:r>
              <a:rPr lang="lt-LT" dirty="0">
                <a:solidFill>
                  <a:srgbClr val="FF0000"/>
                </a:solidFill>
              </a:rPr>
              <a:t>nėra</a:t>
            </a:r>
            <a:r>
              <a:rPr lang="lt-LT" dirty="0"/>
              <a:t> atskira nauja tema matematikos programoje.</a:t>
            </a:r>
          </a:p>
          <a:p>
            <a:r>
              <a:rPr lang="lt-LT" dirty="0"/>
              <a:t>Todėl toks pranešimo pavadinimas ,,matematiniu samprotavimu grįsta matematika“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15229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Ko reikia matematiniam samprotavimui?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Kiekviena</a:t>
            </a:r>
            <a:r>
              <a:rPr lang="en-US" dirty="0"/>
              <a:t> s</a:t>
            </a:r>
            <a:r>
              <a:rPr lang="lt-LT" dirty="0"/>
              <a:t>ą</a:t>
            </a:r>
            <a:r>
              <a:rPr lang="en-US" dirty="0" err="1"/>
              <a:t>voka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tiksliai</a:t>
            </a:r>
            <a:r>
              <a:rPr lang="en-US" dirty="0"/>
              <a:t> </a:t>
            </a:r>
            <a:r>
              <a:rPr lang="en-US" dirty="0" err="1"/>
              <a:t>apibrežiama</a:t>
            </a:r>
            <a:r>
              <a:rPr lang="en-US" dirty="0"/>
              <a:t>, o s</a:t>
            </a:r>
            <a:r>
              <a:rPr lang="lt-LT" dirty="0"/>
              <a:t>ą</a:t>
            </a:r>
            <a:r>
              <a:rPr lang="en-US" dirty="0" err="1"/>
              <a:t>vok</a:t>
            </a:r>
            <a:r>
              <a:rPr lang="lt-LT" dirty="0"/>
              <a:t>ų</a:t>
            </a:r>
            <a:r>
              <a:rPr lang="en-US" dirty="0"/>
              <a:t> </a:t>
            </a:r>
            <a:r>
              <a:rPr lang="en-US" dirty="0" err="1"/>
              <a:t>apibrežimai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lt-LT" dirty="0"/>
              <a:t> </a:t>
            </a:r>
            <a:r>
              <a:rPr lang="en-US" dirty="0" err="1"/>
              <a:t>logini</a:t>
            </a:r>
            <a:r>
              <a:rPr lang="lt-LT" dirty="0"/>
              <a:t>ų</a:t>
            </a:r>
            <a:r>
              <a:rPr lang="en-US" dirty="0"/>
              <a:t> </a:t>
            </a:r>
            <a:r>
              <a:rPr lang="en-US" dirty="0" err="1"/>
              <a:t>išvedimu</a:t>
            </a:r>
            <a:r>
              <a:rPr lang="en-US" dirty="0"/>
              <a:t> </a:t>
            </a:r>
            <a:r>
              <a:rPr lang="en-US" dirty="0" err="1"/>
              <a:t>pagrindas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t-LT" dirty="0" err="1"/>
              <a:t>K</a:t>
            </a:r>
            <a:r>
              <a:rPr lang="en-US" dirty="0" err="1"/>
              <a:t>iekvienas</a:t>
            </a:r>
            <a:r>
              <a:rPr lang="en-US" dirty="0"/>
              <a:t> </a:t>
            </a:r>
            <a:r>
              <a:rPr lang="en-US" dirty="0" err="1"/>
              <a:t>teiginys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tiksliai</a:t>
            </a:r>
            <a:r>
              <a:rPr lang="en-US" dirty="0"/>
              <a:t> </a:t>
            </a:r>
            <a:r>
              <a:rPr lang="en-US" dirty="0" err="1"/>
              <a:t>suformuluotas</a:t>
            </a:r>
            <a:r>
              <a:rPr lang="en-US" dirty="0"/>
              <a:t>, </a:t>
            </a:r>
            <a:r>
              <a:rPr lang="en-US" dirty="0" err="1"/>
              <a:t>visada</a:t>
            </a:r>
            <a:r>
              <a:rPr lang="en-US" dirty="0"/>
              <a:t> </a:t>
            </a:r>
            <a:r>
              <a:rPr lang="en-US" dirty="0" err="1"/>
              <a:t>aišku</a:t>
            </a:r>
            <a:r>
              <a:rPr lang="en-US" dirty="0"/>
              <a:t>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lt-LT" dirty="0"/>
              <a:t> </a:t>
            </a:r>
            <a:r>
              <a:rPr lang="en-US" dirty="0" err="1"/>
              <a:t>žinoma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n</a:t>
            </a:r>
            <a:r>
              <a:rPr lang="lt-LT" dirty="0"/>
              <a:t>ė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žinoma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t-BR" dirty="0"/>
              <a:t>3. </a:t>
            </a:r>
            <a:r>
              <a:rPr lang="lt-LT" dirty="0"/>
              <a:t>K</a:t>
            </a:r>
            <a:r>
              <a:rPr lang="pt-BR" dirty="0"/>
              <a:t>iekvienas teisingas teiginys gali b</a:t>
            </a:r>
            <a:r>
              <a:rPr lang="lt-LT" dirty="0"/>
              <a:t>ū</a:t>
            </a:r>
            <a:r>
              <a:rPr lang="pt-BR" dirty="0"/>
              <a:t>ti pagrindžiamas logiškai taisyklingu</a:t>
            </a:r>
            <a:r>
              <a:rPr lang="lt-LT" dirty="0"/>
              <a:t> </a:t>
            </a:r>
            <a:r>
              <a:rPr lang="en-US" dirty="0" err="1"/>
              <a:t>samprotavimu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fi-FI" dirty="0"/>
              <a:t>4. </a:t>
            </a:r>
            <a:r>
              <a:rPr lang="lt-LT" dirty="0"/>
              <a:t>M</a:t>
            </a:r>
            <a:r>
              <a:rPr lang="fi-FI" dirty="0"/>
              <a:t>atematika yra koherentiška: tai audinys, kur</a:t>
            </a:r>
            <a:r>
              <a:rPr lang="lt-LT" dirty="0"/>
              <a:t>į</a:t>
            </a:r>
            <a:r>
              <a:rPr lang="fi-FI" dirty="0"/>
              <a:t> sudaro s</a:t>
            </a:r>
            <a:r>
              <a:rPr lang="lt-LT" dirty="0"/>
              <a:t>ą</a:t>
            </a:r>
            <a:r>
              <a:rPr lang="fi-FI" dirty="0"/>
              <a:t>vokos ir</a:t>
            </a:r>
            <a:r>
              <a:rPr lang="lt-LT" dirty="0"/>
              <a:t> </a:t>
            </a:r>
            <a:r>
              <a:rPr lang="it-IT" dirty="0"/>
              <a:t>geb</a:t>
            </a:r>
            <a:r>
              <a:rPr lang="lt-LT" dirty="0"/>
              <a:t>ė</a:t>
            </a:r>
            <a:r>
              <a:rPr lang="it-IT" dirty="0"/>
              <a:t>jimai, logiškai suausti </a:t>
            </a:r>
            <a:r>
              <a:rPr lang="lt-LT" dirty="0"/>
              <a:t>į</a:t>
            </a:r>
            <a:r>
              <a:rPr lang="it-IT" dirty="0"/>
              <a:t> vien</a:t>
            </a:r>
            <a:r>
              <a:rPr lang="lt-LT" dirty="0"/>
              <a:t>ą</a:t>
            </a:r>
            <a:r>
              <a:rPr lang="it-IT" dirty="0"/>
              <a:t> visum</a:t>
            </a:r>
            <a:r>
              <a:rPr lang="lt-LT" dirty="0"/>
              <a:t>ą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lt-LT" dirty="0" err="1"/>
              <a:t>M</a:t>
            </a:r>
            <a:r>
              <a:rPr lang="en-US" dirty="0" err="1"/>
              <a:t>atematikos</a:t>
            </a:r>
            <a:r>
              <a:rPr lang="en-US" dirty="0"/>
              <a:t> </a:t>
            </a:r>
            <a:r>
              <a:rPr lang="en-US" dirty="0" err="1"/>
              <a:t>žinios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kuriamos</a:t>
            </a:r>
            <a:r>
              <a:rPr lang="en-US" dirty="0"/>
              <a:t> </a:t>
            </a:r>
            <a:r>
              <a:rPr lang="en-US" dirty="0" err="1"/>
              <a:t>tikslingai</a:t>
            </a:r>
            <a:r>
              <a:rPr lang="en-US" dirty="0"/>
              <a:t>, </a:t>
            </a:r>
            <a:r>
              <a:rPr lang="en-US" dirty="0" err="1"/>
              <a:t>tod</a:t>
            </a:r>
            <a:r>
              <a:rPr lang="lt-LT" dirty="0"/>
              <a:t>ė</a:t>
            </a:r>
            <a:r>
              <a:rPr lang="en-US" dirty="0"/>
              <a:t>l </a:t>
            </a:r>
            <a:r>
              <a:rPr lang="en-US" dirty="0" err="1"/>
              <a:t>kiekviena</a:t>
            </a:r>
            <a:r>
              <a:rPr lang="en-US" dirty="0"/>
              <a:t> </a:t>
            </a:r>
            <a:r>
              <a:rPr lang="en-US" dirty="0" err="1"/>
              <a:t>standartin</a:t>
            </a:r>
            <a:r>
              <a:rPr lang="lt-LT" dirty="0"/>
              <a:t>ė</a:t>
            </a:r>
            <a:r>
              <a:rPr lang="en-US" dirty="0"/>
              <a:t>je</a:t>
            </a:r>
            <a:r>
              <a:rPr lang="lt-LT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programoje</a:t>
            </a:r>
            <a:r>
              <a:rPr lang="en-US" dirty="0"/>
              <a:t> </a:t>
            </a:r>
            <a:r>
              <a:rPr lang="en-US" dirty="0" err="1"/>
              <a:t>pateikiama</a:t>
            </a:r>
            <a:r>
              <a:rPr lang="en-US" dirty="0"/>
              <a:t> s</a:t>
            </a:r>
            <a:r>
              <a:rPr lang="lt-LT" dirty="0"/>
              <a:t>ą</a:t>
            </a:r>
            <a:r>
              <a:rPr lang="en-US" dirty="0" err="1"/>
              <a:t>voka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gebejimas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savo</a:t>
            </a:r>
            <a:r>
              <a:rPr lang="lt-LT" dirty="0"/>
              <a:t> </a:t>
            </a:r>
            <a:r>
              <a:rPr lang="en-US" dirty="0" err="1"/>
              <a:t>konkre</a:t>
            </a:r>
            <a:r>
              <a:rPr lang="lt-LT" dirty="0"/>
              <a:t>č</a:t>
            </a:r>
            <a:r>
              <a:rPr lang="en-US" dirty="0" err="1"/>
              <a:t>i</a:t>
            </a:r>
            <a:r>
              <a:rPr lang="lt-LT" dirty="0"/>
              <a:t>ą</a:t>
            </a:r>
            <a:r>
              <a:rPr lang="en-US" dirty="0"/>
              <a:t> </a:t>
            </a:r>
            <a:r>
              <a:rPr lang="en-US" dirty="0" err="1"/>
              <a:t>paskirt</a:t>
            </a:r>
            <a:r>
              <a:rPr lang="lt-LT" dirty="0"/>
              <a:t>į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004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Kokia matematikos politika palanki 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r>
              <a:rPr lang="lt-LT" dirty="0"/>
              <a:t>Būtina suderinti:</a:t>
            </a:r>
          </a:p>
          <a:p>
            <a:endParaRPr lang="lt-LT" dirty="0"/>
          </a:p>
          <a:p>
            <a:r>
              <a:rPr lang="lt-LT" dirty="0"/>
              <a:t>Tinkamas dėstytojo pedagogines turinio žinias (kvalifikacija)</a:t>
            </a:r>
          </a:p>
          <a:p>
            <a:r>
              <a:rPr lang="lt-LT" dirty="0"/>
              <a:t>Studento žinių vertinimas (formuojamasis)</a:t>
            </a:r>
          </a:p>
          <a:p>
            <a:r>
              <a:rPr lang="lt-LT" dirty="0"/>
              <a:t>Samprotavimui tinkamą matematikos turinį (programą)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1464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BA1A-8FBF-41AE-A1EE-4F548D9A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Prisimenant ankstesnius pokalbius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62B3-7F53-4970-958B-5AC2BF376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Panašia tema su kolegijos dėstytojais kalbėjomės jau anksčiau.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Apie matematinį samprotavimą kalbėjomės Šiauliuose 2022 rugsėjo19 konferencijoje ,,Matematika aukštajame moksle – iššūkis ir galimybė“.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Tada kalba ėjo apie skaičiavimo paklaidos ir algebros simbolių naudojimo ypatumus.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Samprotavimu tuose pavyzdžiuose norėjosi atskleisti </a:t>
            </a:r>
            <a:r>
              <a:rPr lang="lt-LT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matematikos prasmingumą</a:t>
            </a: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Apie matematinį samprotavimą mokykloje ir kolegijoje 2019 metais yra rašęs mūsų kolega Antanas Augaitis iš Kauno technikos kolegijos.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Konkrečiau jis rašė apie apibrėžties svarbą matematikoje.</a:t>
            </a:r>
            <a:endParaRPr lang="lt-L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52410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Ačiū už dėmesį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Pristatymas yra mano svetainėje </a:t>
            </a:r>
            <a:r>
              <a:rPr lang="lt-LT" dirty="0">
                <a:hlinkClick r:id="rId2"/>
              </a:rPr>
              <a:t>www.norvaisa.lt</a:t>
            </a:r>
            <a:r>
              <a:rPr lang="lt-LT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6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7CCD-BBC5-4EC0-B842-BE66F44E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Kodėl grįžtu prie šios temos? </a:t>
            </a:r>
            <a:b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3F25D-ABCE-4471-A1D0-5C6E72C28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 tikrai samprotavimas yra svarbu mokantis matematikos kolegijoje?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Šį kartą norėsiu paaiškinti kokiu būdu samprotavimo matematikoje lavinimas yra svarbus matematikos taikymuose realiame gyvenime.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Kad ir kaip tai paradoksaliai atrodytų.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 samprotavimas susijęs su matematiniu įrodymu.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Kodėl tai gali būti svarbu matematikos taikymuose?</a:t>
            </a:r>
          </a:p>
          <a:p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Samprotavimo įpročiai – naujų problemų sprendimo įrankis.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Jei gali, vietoje žuvies, padovanok meškerę.</a:t>
            </a:r>
            <a:endParaRPr lang="lt-L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5958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CF46-697A-4C6E-BD4F-C42277CA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Ką vadinu matematiniu samprotavimu?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28A0-D097-4100-8653-AB48E367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Kalbant tiksliau, matematiniu samprotavimu mes laikome procesą: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dėsningumų paiešką, </a:t>
            </a:r>
          </a:p>
          <a:p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dėsningumą apibendrinančio spėjimo formulavimą ir </a:t>
            </a:r>
          </a:p>
          <a:p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 </a:t>
            </a: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spėjimo įrodymą arba paneigimą. </a:t>
            </a:r>
          </a:p>
          <a:p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Iliustracijai, per likusį laiką, panagrinėsime du pavyzdžius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aptarsime kelias išvadas.</a:t>
            </a:r>
            <a:endParaRPr lang="lt-L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924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77CC1-4CDE-499C-A3B6-14D32037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Pirma užduotis (traukinio perimetras)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6B354-7349-4E6B-BEEA-97C68214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Paveikslėlyje pavaizduota šešiakampių traukinių sudaryta struktūros dalis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Apskaičiuoti pirmųjų keturių paveikslėlyje pavaizduotų traukinių perimetrus.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Nustatyti dešimtojo traukinio perimetrą jo nekonstruojant.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Užrašyti apibūdinimą, kurį galima panaudoti skaičiuojant bet kurio traukinio perimetrą.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 kaip galima daugiau skirtingų būdų apskaičiuoti traukinio perimetrą ir įrodyti spėjamą formulę. </a:t>
            </a:r>
          </a:p>
          <a:p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32E104-B300-4049-A9E9-851E3C041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6" y="2228295"/>
            <a:ext cx="9774315" cy="13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8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DD71-C7FC-4083-BAD1-172A070F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Kelios pastabos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5687B-B0EF-4C7B-A4FF-EE1703D0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Identifikuojant dėsningumus, remiantis baigtiniu skaičiumi atvejų, reikia skirti dvi jų rūšis: </a:t>
            </a:r>
            <a:r>
              <a:rPr lang="lt-LT" i="1" dirty="0"/>
              <a:t>tikėtinas dėsningumas </a:t>
            </a:r>
            <a:r>
              <a:rPr lang="lt-LT" dirty="0"/>
              <a:t>ir </a:t>
            </a:r>
            <a:r>
              <a:rPr lang="lt-LT" i="1" dirty="0"/>
              <a:t>aiškus dėsningumas</a:t>
            </a:r>
            <a:r>
              <a:rPr lang="lt-LT" dirty="0"/>
              <a:t>. </a:t>
            </a:r>
          </a:p>
          <a:p>
            <a:r>
              <a:rPr lang="lt-LT" dirty="0"/>
              <a:t>Dėsningumas yra </a:t>
            </a:r>
            <a:r>
              <a:rPr lang="lt-LT" i="1" dirty="0"/>
              <a:t>tikėtinas</a:t>
            </a:r>
            <a:r>
              <a:rPr lang="lt-LT" dirty="0"/>
              <a:t>, jei jo tęsinys nėra vienareikšmis, </a:t>
            </a:r>
            <a:r>
              <a:rPr lang="lt-LT" dirty="0" err="1"/>
              <a:t>t.y</a:t>
            </a:r>
            <a:r>
              <a:rPr lang="lt-LT" dirty="0"/>
              <a:t>. </a:t>
            </a:r>
          </a:p>
          <a:p>
            <a:r>
              <a:rPr lang="lt-LT" dirty="0"/>
              <a:t>duotus atvejus atitinkančių dėsningumo tęsinių gali būti ne vienas.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lt-LT" dirty="0"/>
              <a:t>Tai pavyzdys užduoties, kuriame dėsningumas yra tikėtinas.</a:t>
            </a:r>
          </a:p>
          <a:p>
            <a:r>
              <a:rPr lang="lt-LT" dirty="0"/>
              <a:t>Jis pratęsiamas taip  </a:t>
            </a:r>
            <a:r>
              <a:rPr lang="lt-LT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6an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(4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11a)n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6a,  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čia 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skaičius</a:t>
            </a:r>
          </a:p>
          <a:p>
            <a:endParaRPr lang="lt-LT" dirty="0"/>
          </a:p>
          <a:p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DD1CE-AA0D-4F22-A7CC-74D90609E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51" y="3542190"/>
            <a:ext cx="10298097" cy="140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6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9E529-B423-4F9A-94EE-DD691FB2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Pastabų tęsinys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729B-1779-47BD-AAA2-103FCBEAF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Užduoties traukinio perimetras piešinyje matomas dėsningumas yra tik tikėtinas.</a:t>
            </a:r>
          </a:p>
          <a:p>
            <a:r>
              <a:rPr lang="lt-LT" dirty="0"/>
              <a:t>Todėl užduoties sąlygoje yra siūlymas: ,,</a:t>
            </a:r>
            <a:r>
              <a:rPr lang="lt-L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Užrašyti apibūdinimą, kurį galima panaudoti skaičiuojant bet kurio traukinio perimetrą“.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Atlikus šią užduoties dalį gaunama prielaida, kuri įgalina sprendėją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įrodyti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kad jo siūlomas dėsningumo apibendrinimas yra teisingas.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 aplinkybė svarbi, kai modeliuojamas realaus pasaulio reiškinys.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Modelis yra matematinė idealizacija, paprastai grindžiama prielaidomis apie tiriamą reiškinį.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362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537A-74BD-45DE-B279-F7941924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Dar viena pastaba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6686-18EE-4F7D-9404-F21839D38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Matematinio samprotavimo užduotys yra priemonė lavinti besimokančiojo gebėjimą įrodinėti.</a:t>
            </a:r>
          </a:p>
          <a:p>
            <a:r>
              <a:rPr lang="lt-LT" dirty="0"/>
              <a:t>Labai dažnai mokinys norėdamas įrodyti jau suformuluotą matematinį teiginį nusivilia nežinodamas nuo ko pradėti. </a:t>
            </a:r>
          </a:p>
          <a:p>
            <a:r>
              <a:rPr lang="lt-LT" dirty="0"/>
              <a:t>Taip gali būti todėl, kad suformuluotas teiginys išreiškia bendrą savybę būdingą begaliniam skaičiui objektų ir jame sunku įžvelgti esminę dalį.</a:t>
            </a:r>
          </a:p>
          <a:p>
            <a:r>
              <a:rPr lang="lt-LT" dirty="0"/>
              <a:t>Tokiais atvejais reikėtų pradėti nuo atskirų atvejų nagrinėjimo.</a:t>
            </a:r>
          </a:p>
          <a:p>
            <a:r>
              <a:rPr lang="lt-LT" dirty="0"/>
              <a:t>Matematinio samprotavimo užduotys pradedamos formuluoti nuo atskiro atvejo ir mokinys priverstas pats sukurti esminę dalį. </a:t>
            </a:r>
          </a:p>
        </p:txBody>
      </p:sp>
    </p:spTree>
    <p:extLst>
      <p:ext uri="{BB962C8B-B14F-4D97-AF65-F5344CB8AC3E}">
        <p14:creationId xmlns:p14="http://schemas.microsoft.com/office/powerpoint/2010/main" val="101473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B392D-0CBF-4631-B166-5F31BB59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lt-LT" dirty="0"/>
              <a:t>įpročiai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A1C79-37B1-4339-BFFB-725BE258E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Probleminėje situacijoje ieškoma dėsningumų ar sąryšiu, tam tikslui nagrinėjant atskirus atvejus ir renkant duomenis.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Pavyzdyje – apskaičiuojamas perimetras atskiriems traukiniams.</a:t>
            </a:r>
          </a:p>
          <a:p>
            <a:r>
              <a:rPr lang="lt-L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Probleminėje situacijoje bandoma įžvelgti galimai susijusią matematinę sąvoką, procedūrą ar tinkamą reprezentaciją siekiant suprasti problemą ir ją spręsti.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Pavyzdyje – galima įžvelgti aritmetinę progresiją arba tiesinę funkciją</a:t>
            </a:r>
          </a:p>
          <a:p>
            <a:r>
              <a:rPr lang="lt-L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Prielaidų pasirinkimas įgalinančių daryti pagrįstas išvadas.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Pavyzdyje – sekančio traukinio konstravimo taisyklė </a:t>
            </a:r>
          </a:p>
        </p:txBody>
      </p:sp>
    </p:spTree>
    <p:extLst>
      <p:ext uri="{BB962C8B-B14F-4D97-AF65-F5344CB8AC3E}">
        <p14:creationId xmlns:p14="http://schemas.microsoft.com/office/powerpoint/2010/main" val="361560700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10318</TotalTime>
  <Words>1186</Words>
  <Application>Microsoft Office PowerPoint</Application>
  <PresentationFormat>Widescreen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„Office“ tema</vt:lpstr>
      <vt:lpstr>  </vt:lpstr>
      <vt:lpstr>Prisimenant ankstesnius pokalbius</vt:lpstr>
      <vt:lpstr> Kodėl grįžtu prie šios temos?  </vt:lpstr>
      <vt:lpstr>Ką vadinu matematiniu samprotavimu? </vt:lpstr>
      <vt:lpstr>Pirma užduotis (traukinio perimetras)</vt:lpstr>
      <vt:lpstr>Kelios pastabos</vt:lpstr>
      <vt:lpstr>Pastabų tęsinys</vt:lpstr>
      <vt:lpstr>Dar viena pastaba</vt:lpstr>
      <vt:lpstr>Samprotavimo įpročiai</vt:lpstr>
      <vt:lpstr>Samprotavimo įpročiai</vt:lpstr>
      <vt:lpstr>Antra užduotis</vt:lpstr>
      <vt:lpstr>Pirmas sprendimo būdas</vt:lpstr>
      <vt:lpstr>Antras sprendimo būdas</vt:lpstr>
      <vt:lpstr>Antro sprendimo būdo tęsinys</vt:lpstr>
      <vt:lpstr>Antro sprendimo būdo tęsinys</vt:lpstr>
      <vt:lpstr>Trečias sprendimo būdas</vt:lpstr>
      <vt:lpstr>Matematinio samprotavimo (MS) ypatumai</vt:lpstr>
      <vt:lpstr>Ko reikia matematiniam samprotavimui?</vt:lpstr>
      <vt:lpstr>Kokia matematikos politika palanki MS</vt:lpstr>
      <vt:lpstr>Ačiū už dėmesį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Estijos bendrasis ugdymas –Socialiniai mokslai</dc:title>
  <dc:creator>Šarūnas Gerulaitis</dc:creator>
  <cp:lastModifiedBy>Rimas Norvaiša</cp:lastModifiedBy>
  <cp:revision>314</cp:revision>
  <dcterms:created xsi:type="dcterms:W3CDTF">2018-08-20T08:34:28Z</dcterms:created>
  <dcterms:modified xsi:type="dcterms:W3CDTF">2024-04-24T16:37:58Z</dcterms:modified>
</cp:coreProperties>
</file>