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77" r:id="rId3"/>
    <p:sldId id="371" r:id="rId4"/>
    <p:sldId id="372" r:id="rId5"/>
    <p:sldId id="373" r:id="rId6"/>
    <p:sldId id="374" r:id="rId7"/>
    <p:sldId id="375" r:id="rId8"/>
    <p:sldId id="376" r:id="rId9"/>
    <p:sldId id="370" r:id="rId10"/>
    <p:sldId id="369" r:id="rId11"/>
    <p:sldId id="366" r:id="rId12"/>
    <p:sldId id="367" r:id="rId13"/>
    <p:sldId id="368" r:id="rId14"/>
    <p:sldId id="378" r:id="rId15"/>
    <p:sldId id="379" r:id="rId16"/>
    <p:sldId id="380" r:id="rId17"/>
    <p:sldId id="381" r:id="rId18"/>
    <p:sldId id="382" r:id="rId19"/>
    <p:sldId id="383" r:id="rId20"/>
    <p:sldId id="389" r:id="rId21"/>
    <p:sldId id="384" r:id="rId22"/>
    <p:sldId id="385" r:id="rId23"/>
    <p:sldId id="386" r:id="rId24"/>
    <p:sldId id="388" r:id="rId25"/>
    <p:sldId id="387" r:id="rId26"/>
    <p:sldId id="365" r:id="rId2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CFE3A1-9B4F-490C-BC2A-28145EADC2F2}">
          <p14:sldIdLst>
            <p14:sldId id="256"/>
            <p14:sldId id="377"/>
            <p14:sldId id="371"/>
            <p14:sldId id="372"/>
            <p14:sldId id="373"/>
            <p14:sldId id="374"/>
            <p14:sldId id="375"/>
            <p14:sldId id="376"/>
            <p14:sldId id="370"/>
            <p14:sldId id="369"/>
            <p14:sldId id="366"/>
            <p14:sldId id="367"/>
            <p14:sldId id="368"/>
            <p14:sldId id="378"/>
            <p14:sldId id="379"/>
            <p14:sldId id="380"/>
            <p14:sldId id="381"/>
            <p14:sldId id="382"/>
            <p14:sldId id="383"/>
            <p14:sldId id="389"/>
            <p14:sldId id="384"/>
            <p14:sldId id="385"/>
            <p14:sldId id="386"/>
            <p14:sldId id="388"/>
            <p14:sldId id="387"/>
            <p14:sldId id="3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100C9-E536-49AF-8C5B-557B7C1DCFC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A84E3-A134-45E7-BA89-BA450E39A7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0082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637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435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2881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389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105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396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301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669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41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146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063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F3F7-96CD-4E26-AA0F-4773F2314DA9}" type="datetimeFigureOut">
              <a:rPr lang="lt-LT" smtClean="0"/>
              <a:t>2024-01-17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1765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vaisa.l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616633"/>
            <a:ext cx="9144000" cy="2387600"/>
          </a:xfrm>
        </p:spPr>
        <p:txBody>
          <a:bodyPr>
            <a:normAutofit/>
          </a:bodyPr>
          <a:lstStyle/>
          <a:p>
            <a:br>
              <a:rPr lang="lt-LT" dirty="0"/>
            </a:br>
            <a:r>
              <a:rPr lang="lt-LT" dirty="0"/>
              <a:t> </a:t>
            </a:r>
          </a:p>
        </p:txBody>
      </p:sp>
      <p:sp>
        <p:nvSpPr>
          <p:cNvPr id="7" name="Antrinis pavadinimas 6"/>
          <p:cNvSpPr>
            <a:spLocks noGrp="1"/>
          </p:cNvSpPr>
          <p:nvPr>
            <p:ph type="subTitle" idx="1"/>
          </p:nvPr>
        </p:nvSpPr>
        <p:spPr>
          <a:xfrm>
            <a:off x="1109472" y="1616633"/>
            <a:ext cx="9558528" cy="4845127"/>
          </a:xfrm>
        </p:spPr>
        <p:txBody>
          <a:bodyPr>
            <a:normAutofit/>
          </a:bodyPr>
          <a:lstStyle/>
          <a:p>
            <a:b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lt-L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Matematinio mąstymo lavinimas pradinėse klasėse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Rimas Norvaiša (VU Matematinio švietimo centras)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Seminaras-diskusija ,,Matematikos mokymo(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aktualijos“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sausio 17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00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1E5ED-E7BB-4324-848A-6582D9790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24282-B58C-4741-8F2F-06F8C8744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Noriu aptarti užduotį, kuri gali būti naudinga tiek  mokytojams, tiek mokiniams. </a:t>
            </a:r>
          </a:p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Matematine prasme ji skirta gilinti žinias temomis atimtis ir sudėtis, lyginiai ir nelyginiai skaičiai.</a:t>
            </a:r>
          </a:p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Šią užduotį toliau vadinsiu ,,Skaičių žiedas“.</a:t>
            </a:r>
          </a:p>
          <a:p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 šaltinis Kembridžo universiteto svetainė NRICH</a:t>
            </a:r>
          </a:p>
          <a:p>
            <a:r>
              <a:rPr lang="lt-LT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https://nrich.maths.org</a:t>
            </a:r>
            <a:endParaRPr lang="lt-L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95408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7ABC-2706-4A16-A2CC-D32F85463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Užduotis ,,Skaičių žiedas“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E8F41-A3A4-4810-B242-405F25150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Užduotis reikalauja iš skaičių rinkinio 1, 2, 3, 4, 5, 6, 7, 8, 9 parinkti keturis skirtingus skaičius ir įrašyti juos po vieną į keturis kvadratėlius taip, kad būtų išpildomos toliau formuluojamos savybės.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lt-LT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lt-LT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lt-LT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362D06-6A1A-4693-86F1-76D2B76DB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606" y="2748204"/>
            <a:ext cx="4610743" cy="382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599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4A61-07AA-4C4D-ADC4-34C0D75CE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Užduotis ,,Skaičių žiedas“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FFFE0-4094-4C1A-A50A-D0EB9030A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Užduotis atliekama mokytojui siūlant atlikti įvairias veiklas. Aptarsime jas.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Pradėti galima pasiūlant parinkti skaičius taip, kad gretimuose kvadratėliuose esančių skaičių skirtumai būtų nelyginiai.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Vertėtų</a:t>
            </a: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skirti šiek tiek laiko mokiniams pagalvoti apie užduotį savarankiškai.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Tada galima pasiūlyti pasitarti porose.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Taip pat galima pasiūlyti mokiniams pasidalinti savo pastebėjimais ar klausimais su visa klase.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Jei yra klausimas, tai neskubėti į jį atsakyti, o pasiūlyti visai klasei ieškoti atsakymo.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38042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2ACEC-A525-4AF2-9F7C-CB0FC2C8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Užduotis ,,Skaičių žiedas“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7C340-285F-4C2D-B4FC-3277397E4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Mokinių poroms, kurios atliko užduotį, pasiūlyti užrašyti gautą skaičių ketvertą ant lentos.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Greičiausiai skirtingos mokinių poros ras skirtingus skaičių ketvirtus. 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Pasiūlyti mokiniams patikrinti, kad gauti ketvertai tenkina reikalingą savybę.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Įsitikinus, kad visi variantai teisingi, pasiūlyti rasti, ką bendro turi skirtingi sprendimo variantai. 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t-LT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52317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804E-5BBB-407E-9FC9-CB896006C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Užduotis ,,Skaičių žiedas“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41366-D7A2-4BEE-A838-00CC38ECA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Jei nėra įdomių komentarų arba kai jie išsenka, galima užduoti naujus klausimus.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Ką galite pasakyti apie gretimuose kvadratėliuose esančių skaičių sumas?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Kaip reikėtų parinkti skaičius, kad gretimuose kvadratėliuose esančių skaičių skirtumai būtų lyginiai?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Ką dabar galite pasakyti apie gretimuose kvadratėliuose esančių skaičių sumas? 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Svarbu skatinti mokinius patiems rasti dėsningumus tarp lyginių ir nelyginių skaičių pasiskirstymų, turinčius nurodytas sumų ir skirtumų savybes.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lt-L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1591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8117-1748-4D87-97F6-70865F5A4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Užduotis ,,Skaičių žiedas“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0744A-2F1A-4F66-86EA-F45E6720D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Toliau galima pasiūlyti mokiniams sugalvoti tokius skaičių vaizdavimo būdus, kuriuose atsispindėtų jų lyginumo ar ne lyginumo savybė.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Pavyzdžiui, kvadratų sudarytais blokais: </a:t>
            </a:r>
            <a:endParaRPr lang="lt-L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482D6D-38C6-4EAC-8B66-05D2632DE0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86" y="3160450"/>
            <a:ext cx="10138299" cy="289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00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0D77A-2922-4F0D-8711-DC34B1F2F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Užduotis ,,Skaičių žiedas“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1DB3F-C004-4559-B897-2B14AF837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Pastebėkime: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jei lyginis skaičius sudedamas su lyginiu, tai gautas blokas turi suporuotus kvadratus;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jei nelyginis skaičius sudedamas su nelyginiu, tai gautas blokas turi visus kvadratus suporuotus, tai suma atitinka lyginį skaičių;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jei nelyginis skaičius sudedamas su lyginiu, tai gautas kvadratų blokas turi vieną laisvą, be poros, kvadratą, tai suma atitinka nelyginį skaičių. 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Analogiškus dėsningumus galima aptikti nagrinėjant lyginių/nelyginių skaičių skirtumus.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48312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93DB9-F0ED-48B6-AB9A-C015F1A6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 Dėsningumų paieška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D3E7-EFA4-415A-B38E-BB18AD2BD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lausimai skatinantys ieškoti dėsningumų</a:t>
            </a:r>
            <a:r>
              <a:rPr lang="lt-LT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Ką galite pasakyti apie gretimuose kvadratėliuose esančius skaičius, kai jų skirtumas yra lyginis skaičius?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Ką galite pasakyti apie gretimuose kvadratėliuose esančius skaičius, kai jų skirtumas yra nelyginis skaičius?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 galite paaiškinti kodėl tokie dėsningumai?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Šiuo būdu galima natūraliai mokinius skatinti argumentuoti ir įrodinėti ne mokytojo suformuluotus teiginius, bet teiginius, kuriuos jie patys suformulavo.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694766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DA1E1-5994-42AB-B3E5-43C83BB9B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Savybės įrodymas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2A5BB5-ACA0-4494-8B29-0B13AE853B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784" y="1562470"/>
            <a:ext cx="8078680" cy="4856085"/>
          </a:xfrm>
        </p:spPr>
      </p:pic>
    </p:spTree>
    <p:extLst>
      <p:ext uri="{BB962C8B-B14F-4D97-AF65-F5344CB8AC3E}">
        <p14:creationId xmlns:p14="http://schemas.microsoft.com/office/powerpoint/2010/main" val="838686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3D889-9A3F-40DD-832D-72DCC851F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Apibendrinimai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A7393-F783-40A8-B76B-0CFA66B9A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Tolesnis etapas pasiūlyti apibendrinti užduotį nagrinėjant ne keturis kvadratėlius ant apskritimo, bet tris kvadratėlius, po to penkis, šešis.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Kiti įrodinėjimo būdai: nuoseklusis skaičiavimas, algebrinis.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 vėliau, kai aritmetikos veiksmai atliekami su bet kuriais natūraliaisiais skaičiais, galima atkreipti mokinių dėmesį į specifinius savybių formulavimo aspektus.</a:t>
            </a:r>
            <a:endParaRPr lang="lt-LT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Teiginys, apibrėžtis, teorema, įrodymas</a:t>
            </a:r>
          </a:p>
        </p:txBody>
      </p:sp>
    </p:spTree>
    <p:extLst>
      <p:ext uri="{BB962C8B-B14F-4D97-AF65-F5344CB8AC3E}">
        <p14:creationId xmlns:p14="http://schemas.microsoft.com/office/powerpoint/2010/main" val="263864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E5A3-83C8-4E82-BB91-0AF118A65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Apie ką šis mano pasisakymas?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BB269-6379-4AB2-8B38-5DE29FAE9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/>
              <a:t>Mano nuomonė apie matematikos mokymą(</a:t>
            </a:r>
            <a:r>
              <a:rPr lang="lt-LT" dirty="0" err="1"/>
              <a:t>si</a:t>
            </a:r>
            <a:r>
              <a:rPr lang="lt-LT" dirty="0"/>
              <a:t>) pradinėse klasėse.</a:t>
            </a:r>
          </a:p>
          <a:p>
            <a:endParaRPr lang="lt-LT" dirty="0"/>
          </a:p>
          <a:p>
            <a:r>
              <a:rPr lang="lt-LT" dirty="0"/>
              <a:t>Atsakau. Tai svarbiausias matematikos mokymo mokykloje etapas.</a:t>
            </a:r>
          </a:p>
          <a:p>
            <a:endParaRPr lang="lt-LT" dirty="0"/>
          </a:p>
          <a:p>
            <a:r>
              <a:rPr lang="lt-LT" dirty="0"/>
              <a:t>Kokių  tikslų siekti mokant(</a:t>
            </a:r>
            <a:r>
              <a:rPr lang="lt-LT" dirty="0" err="1"/>
              <a:t>is</a:t>
            </a:r>
            <a:r>
              <a:rPr lang="lt-LT" dirty="0"/>
              <a:t>) matematikos pradinėse klasėse?</a:t>
            </a:r>
          </a:p>
          <a:p>
            <a:endParaRPr lang="lt-LT" dirty="0"/>
          </a:p>
          <a:p>
            <a:r>
              <a:rPr lang="lt-LT" dirty="0"/>
              <a:t>Atsakau. Lavinti matematinį mąstymą. </a:t>
            </a:r>
          </a:p>
          <a:p>
            <a:endParaRPr lang="lt-LT" dirty="0"/>
          </a:p>
          <a:p>
            <a:r>
              <a:rPr lang="lt-LT" dirty="0"/>
              <a:t>Kodėl ir kaip tą daryti? Atsakysiu šiuo pasisakymu.</a:t>
            </a:r>
          </a:p>
        </p:txBody>
      </p:sp>
    </p:spTree>
    <p:extLst>
      <p:ext uri="{BB962C8B-B14F-4D97-AF65-F5344CB8AC3E}">
        <p14:creationId xmlns:p14="http://schemas.microsoft.com/office/powerpoint/2010/main" val="146457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D816-1872-4B8B-9AB1-569AA1981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Užduočių svetainė NRICH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D85898-DD29-49CA-B2BA-76BDFC2FFF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938" y="1690688"/>
            <a:ext cx="9650027" cy="4674601"/>
          </a:xfrm>
        </p:spPr>
      </p:pic>
    </p:spTree>
    <p:extLst>
      <p:ext uri="{BB962C8B-B14F-4D97-AF65-F5344CB8AC3E}">
        <p14:creationId xmlns:p14="http://schemas.microsoft.com/office/powerpoint/2010/main" val="865091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DD1DA-91AF-4F59-97BD-A6EAB33A9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Klausimai diskusijai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0910C-21B9-4094-B5AB-9C3930538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Kiek mokytojai reikia išmanyti mokyklinę matematiką, kad būtum gera matematikos mokytoja? </a:t>
            </a:r>
          </a:p>
          <a:p>
            <a:r>
              <a:rPr lang="lt-LT" dirty="0"/>
              <a:t>Ar mokytojai pakanka tų mokyklinės matematikos žinių, kurios yra matematikos vadovėliuose? </a:t>
            </a:r>
          </a:p>
          <a:p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31837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C053F-96E3-4096-9D98-680227B1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Specialiosios turinio žinios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646868E-F201-4139-BC76-0C99C1C6B5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62755"/>
            <a:ext cx="10515600" cy="2477078"/>
          </a:xfrm>
        </p:spPr>
      </p:pic>
    </p:spTree>
    <p:extLst>
      <p:ext uri="{BB962C8B-B14F-4D97-AF65-F5344CB8AC3E}">
        <p14:creationId xmlns:p14="http://schemas.microsoft.com/office/powerpoint/2010/main" val="2543907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A49D8-6C5D-44BC-9440-9D1F35C84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Specialiosios turinio žinios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846606-B532-493C-B717-7C8E3543E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95261"/>
            <a:ext cx="10515600" cy="3612065"/>
          </a:xfrm>
        </p:spPr>
      </p:pic>
    </p:spTree>
    <p:extLst>
      <p:ext uri="{BB962C8B-B14F-4D97-AF65-F5344CB8AC3E}">
        <p14:creationId xmlns:p14="http://schemas.microsoft.com/office/powerpoint/2010/main" val="1617894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F2F27-997C-4406-A501-C1BFDF0D4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Standartinės procedūros pagrindimas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554F1A8-569E-4FA8-B945-21C4AF280F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37355"/>
            <a:ext cx="10515600" cy="3727878"/>
          </a:xfrm>
        </p:spPr>
      </p:pic>
    </p:spTree>
    <p:extLst>
      <p:ext uri="{BB962C8B-B14F-4D97-AF65-F5344CB8AC3E}">
        <p14:creationId xmlns:p14="http://schemas.microsoft.com/office/powerpoint/2010/main" val="583669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A5B0-BEF1-4F6F-8B38-E95C07F7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Specialiosios turinio žinios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885A635-9717-4619-AB53-963BAE2B6A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916" y="1825625"/>
            <a:ext cx="8002167" cy="4351338"/>
          </a:xfrm>
        </p:spPr>
      </p:pic>
    </p:spTree>
    <p:extLst>
      <p:ext uri="{BB962C8B-B14F-4D97-AF65-F5344CB8AC3E}">
        <p14:creationId xmlns:p14="http://schemas.microsoft.com/office/powerpoint/2010/main" val="21635484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AČIŪ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endParaRPr lang="lt-LT" dirty="0"/>
          </a:p>
          <a:p>
            <a:r>
              <a:rPr lang="lt-LT" dirty="0"/>
              <a:t>Pristatymo skaidrės yra </a:t>
            </a:r>
            <a:r>
              <a:rPr lang="lt-LT"/>
              <a:t>tinklaraštyje  </a:t>
            </a:r>
            <a:r>
              <a:rPr lang="lt-LT">
                <a:hlinkClick r:id="rId2"/>
              </a:rPr>
              <a:t>www.norvaisa.lt</a:t>
            </a:r>
            <a:r>
              <a:rPr lang="lt-LT"/>
              <a:t>  </a:t>
            </a:r>
            <a:r>
              <a:rPr lang="lt-LT" dirty="0"/>
              <a:t>Apie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9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FB34A-F366-4FEA-9A71-DEFDC1C99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Matematinis mąstymas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C2937-056E-4CFA-9A28-B1AAA0819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Mąstymas yra komunikacija.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gali vykti su savimi arba su kitu žmogumi.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Matematinis mąstymas – komunikacija siekiant įsitikinti arba įtikinti kitą žmogų matematinio teiginio teisingumu.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Matematiniai objektai, skaičiai ir geometrinės figūros, yra ypatingi. 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Teiginiais apie mat. objektus yra, pavyzdžiui, atliktų su jais veiksmų rezultatai. 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Arba mat. objektų savybės, formuluojami kaip teiginiai.  </a:t>
            </a:r>
          </a:p>
        </p:txBody>
      </p:sp>
    </p:spTree>
    <p:extLst>
      <p:ext uri="{BB962C8B-B14F-4D97-AF65-F5344CB8AC3E}">
        <p14:creationId xmlns:p14="http://schemas.microsoft.com/office/powerpoint/2010/main" val="48770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4E7B-80FA-4217-B870-AC0A49165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Samprotavimas ir įrodinėjimas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ABDFD-94E1-4B71-A436-203AAAE61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Samprotavimas – dėsningumų paieška, spėjimas apie dėsningumą, siekimas nustatyti spėjimo teisingumą ar klaidingumą.</a:t>
            </a:r>
          </a:p>
          <a:p>
            <a:r>
              <a:rPr lang="lt-LT" dirty="0"/>
              <a:t>Įrodinėjimas yra paskutinė samprotavimo dalis.</a:t>
            </a:r>
          </a:p>
          <a:p>
            <a:r>
              <a:rPr lang="lt-LT" dirty="0"/>
              <a:t>Matematikoje samprotavimas ir įrodinėjimas ypatingi dėl matematinių objektų prigimties.</a:t>
            </a:r>
          </a:p>
          <a:p>
            <a:r>
              <a:rPr lang="lt-LT" dirty="0"/>
              <a:t>Ypatingumo pavyzdys – tos pačios rūšies objektų būna be galo daug.</a:t>
            </a:r>
          </a:p>
          <a:p>
            <a:r>
              <a:rPr lang="lt-LT" dirty="0"/>
              <a:t>Dažnai tenka samprotauti apie be galo daug objektų ir tokiu atveju yra pavojus į tai neatsižvelgti. </a:t>
            </a:r>
          </a:p>
          <a:p>
            <a:r>
              <a:rPr lang="lt-LT" dirty="0"/>
              <a:t>Dažniausiai matematinės klaidos daromos ignoruojant begalybę. </a:t>
            </a:r>
          </a:p>
        </p:txBody>
      </p:sp>
    </p:spTree>
    <p:extLst>
      <p:ext uri="{BB962C8B-B14F-4D97-AF65-F5344CB8AC3E}">
        <p14:creationId xmlns:p14="http://schemas.microsoft.com/office/powerpoint/2010/main" val="930793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8CAF-5342-41E2-A533-42D9993AE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Klaidos pavyzdys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1D4B58-D63C-47C1-854E-72CA0CBED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43449"/>
            <a:ext cx="10515600" cy="3715689"/>
          </a:xfrm>
        </p:spPr>
      </p:pic>
    </p:spTree>
    <p:extLst>
      <p:ext uri="{BB962C8B-B14F-4D97-AF65-F5344CB8AC3E}">
        <p14:creationId xmlns:p14="http://schemas.microsoft.com/office/powerpoint/2010/main" val="317174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E1786-1285-48FB-BF69-D4539376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Klaidos pavyzdys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D84FC-0E40-4409-8497-89D1CC49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Dabr spėkite į kokį didžiausią sričių skaičių galima padalinti skritulį su penkiais taškais ant jo krašto?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Manote, kad 16? Taip, jūs teisūs. Ir nupiešėte paveikslėlį?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Taip. Ir pasitikrinote? Taip.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Dabar užbaikite sakinį: </a:t>
            </a:r>
            <a:r>
              <a:rPr lang="lt-LT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Jei ant skritulio krašto</a:t>
            </a:r>
            <a:r>
              <a:rPr lang="lt-LT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paimsime </a:t>
            </a:r>
            <a:r>
              <a:rPr lang="lt-LT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taškų ir sujungsime juos atkarpomis, tai maksimalus sričių skaičius dalijantis skritulį yra </a:t>
            </a:r>
            <a:r>
              <a:rPr lang="lt-LT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..............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7395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0D33-C73E-4E6A-B1C2-56D23B864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Klaidos pavyzdys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D8F37-3317-4189-BA19-591E75DAA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Tikėtina, kad jūsų spėjimas yra </a:t>
            </a:r>
            <a:r>
              <a:rPr lang="en-US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endParaRPr lang="lt-LT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Dabar pakartokite tą patį skritulio dalinimo į sritis procesą</a:t>
            </a:r>
            <a:r>
              <a:rPr lang="en-US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 šešiais taškais.</a:t>
            </a:r>
            <a:endParaRPr lang="lt-LT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Padarykite tai su piešiniu.</a:t>
            </a:r>
            <a:endParaRPr lang="lt-LT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 gavote 2</a:t>
            </a:r>
            <a:r>
              <a:rPr lang="lt-LT" sz="1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12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32 </a:t>
            </a:r>
            <a:r>
              <a:rPr lang="lt-LT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sritis?</a:t>
            </a:r>
            <a:endParaRPr lang="lt-LT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Jei gavote, tai </a:t>
            </a:r>
            <a:r>
              <a:rPr lang="lt-LT" sz="1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piešin</a:t>
            </a:r>
            <a:r>
              <a:rPr lang="en-US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lt-LT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buvo klaidingas.</a:t>
            </a:r>
            <a:endParaRPr lang="lt-LT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 šešiais taškais, didžiausias sričių skaičius yra 31.</a:t>
            </a:r>
            <a:endParaRPr lang="lt-LT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sz="1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Dėsningumas paneigtas.</a:t>
            </a:r>
            <a:endParaRPr lang="lt-LT" sz="1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67966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2D78-4384-4DD5-A50C-744B825EC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Kod</a:t>
            </a:r>
            <a:r>
              <a:rPr lang="lt-LT" dirty="0" err="1"/>
              <a:t>ėl</a:t>
            </a:r>
            <a:r>
              <a:rPr lang="lt-LT" dirty="0"/>
              <a:t> mokykloje verta įrodinėti?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B6C10-0488-442B-B39E-05C8A7DA2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Pirma, tam, kad išvengti (intuicijos) klaidų.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Antra, įmanomas toks įrodinėjimas, kuris paaiškina teiginį. 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tuo būdu gilina matematinės sąvokos supratimą. 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Iliustracijai pateiksiu pavyzdį įrodinėjimo, kuris paaiškina.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Įrodinėjimas yra esminis ir sudėtingas gebėjimas, todėl lavinamas palaipsniui pradedant pradinėse klasėse.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3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4CF5-E065-4CF2-8DCB-A8EE035EE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3EBE5-7967-4DBD-9FC5-DE8C7691F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Siekiant lavinti matematinį mąstymą, pradinės mokyklos klasėse reikėtų sudaryti galimybes samprotauti naudojant mokiniams prieinamas priemones - pažįstamus kontekstus, piešinius, konkrečius objektus.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lt-LT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Tai galima daryti pasiūlant moksleiviams užduotis, kuriose reikia aptikti dėsningumus, formuluoti hipotezes, tikrinti jų teisingumą ar klaidingumą, bendrinti savo teiginius.</a:t>
            </a:r>
            <a:endParaRPr lang="lt-LT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Svarbu siekti, kad pats mokinys formuluotų teiginius. </a:t>
            </a:r>
          </a:p>
        </p:txBody>
      </p:sp>
    </p:spTree>
    <p:extLst>
      <p:ext uri="{BB962C8B-B14F-4D97-AF65-F5344CB8AC3E}">
        <p14:creationId xmlns:p14="http://schemas.microsoft.com/office/powerpoint/2010/main" val="313173827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7175</TotalTime>
  <Words>1071</Words>
  <Application>Microsoft Office PowerPoint</Application>
  <PresentationFormat>Widescreen</PresentationFormat>
  <Paragraphs>122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„Office“ tema</vt:lpstr>
      <vt:lpstr>  </vt:lpstr>
      <vt:lpstr>Apie ką šis mano pasisakymas?</vt:lpstr>
      <vt:lpstr>Matematinis mąstymas</vt:lpstr>
      <vt:lpstr>Samprotavimas ir įrodinėjimas</vt:lpstr>
      <vt:lpstr>Klaidos pavyzdys</vt:lpstr>
      <vt:lpstr>Klaidos pavyzdys</vt:lpstr>
      <vt:lpstr>Klaidos pavyzdys</vt:lpstr>
      <vt:lpstr>Kodėl mokykloje verta įrodinėti?</vt:lpstr>
      <vt:lpstr>PowerPoint Presentation</vt:lpstr>
      <vt:lpstr>PowerPoint Presentation</vt:lpstr>
      <vt:lpstr>Užduotis ,,Skaičių žiedas“</vt:lpstr>
      <vt:lpstr>Užduotis ,,Skaičių žiedas“</vt:lpstr>
      <vt:lpstr>Užduotis ,,Skaičių žiedas“</vt:lpstr>
      <vt:lpstr>Užduotis ,,Skaičių žiedas“</vt:lpstr>
      <vt:lpstr>Užduotis ,,Skaičių žiedas“</vt:lpstr>
      <vt:lpstr>Užduotis ,,Skaičių žiedas“</vt:lpstr>
      <vt:lpstr> Dėsningumų paieška</vt:lpstr>
      <vt:lpstr>Savybės įrodymas</vt:lpstr>
      <vt:lpstr>Apibendrinimai</vt:lpstr>
      <vt:lpstr>Užduočių svetainė NRICH</vt:lpstr>
      <vt:lpstr>Klausimai diskusijai</vt:lpstr>
      <vt:lpstr>Specialiosios turinio žinios</vt:lpstr>
      <vt:lpstr>Specialiosios turinio žinios</vt:lpstr>
      <vt:lpstr>Standartinės procedūros pagrindimas</vt:lpstr>
      <vt:lpstr>Specialiosios turinio žinios</vt:lpstr>
      <vt:lpstr>AČIŪ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Estijos bendrasis ugdymas –Socialiniai mokslai</dc:title>
  <dc:creator>Šarūnas Gerulaitis</dc:creator>
  <cp:lastModifiedBy>Rimas Norvaiša</cp:lastModifiedBy>
  <cp:revision>277</cp:revision>
  <dcterms:created xsi:type="dcterms:W3CDTF">2018-08-20T08:34:28Z</dcterms:created>
  <dcterms:modified xsi:type="dcterms:W3CDTF">2024-01-17T15:50:28Z</dcterms:modified>
</cp:coreProperties>
</file>