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364" r:id="rId3"/>
    <p:sldId id="328" r:id="rId4"/>
    <p:sldId id="329" r:id="rId5"/>
    <p:sldId id="330" r:id="rId6"/>
    <p:sldId id="332" r:id="rId7"/>
    <p:sldId id="363" r:id="rId8"/>
    <p:sldId id="333" r:id="rId9"/>
    <p:sldId id="334" r:id="rId10"/>
    <p:sldId id="336" r:id="rId11"/>
    <p:sldId id="337" r:id="rId12"/>
    <p:sldId id="339" r:id="rId13"/>
    <p:sldId id="340" r:id="rId14"/>
    <p:sldId id="341" r:id="rId15"/>
    <p:sldId id="342" r:id="rId16"/>
    <p:sldId id="347" r:id="rId17"/>
    <p:sldId id="344" r:id="rId18"/>
    <p:sldId id="345" r:id="rId19"/>
    <p:sldId id="346" r:id="rId20"/>
    <p:sldId id="348" r:id="rId21"/>
    <p:sldId id="349" r:id="rId22"/>
    <p:sldId id="350" r:id="rId23"/>
    <p:sldId id="351" r:id="rId24"/>
    <p:sldId id="352" r:id="rId25"/>
    <p:sldId id="353" r:id="rId26"/>
    <p:sldId id="354" r:id="rId27"/>
    <p:sldId id="356" r:id="rId28"/>
    <p:sldId id="357" r:id="rId29"/>
    <p:sldId id="359" r:id="rId30"/>
    <p:sldId id="358" r:id="rId31"/>
    <p:sldId id="360" r:id="rId32"/>
    <p:sldId id="361" r:id="rId33"/>
    <p:sldId id="362" r:id="rId34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2CFE3A1-9B4F-490C-BC2A-28145EADC2F2}">
          <p14:sldIdLst>
            <p14:sldId id="256"/>
            <p14:sldId id="364"/>
            <p14:sldId id="328"/>
            <p14:sldId id="329"/>
            <p14:sldId id="330"/>
            <p14:sldId id="332"/>
            <p14:sldId id="363"/>
            <p14:sldId id="333"/>
            <p14:sldId id="334"/>
            <p14:sldId id="336"/>
            <p14:sldId id="337"/>
            <p14:sldId id="339"/>
            <p14:sldId id="340"/>
            <p14:sldId id="341"/>
            <p14:sldId id="342"/>
            <p14:sldId id="347"/>
            <p14:sldId id="344"/>
            <p14:sldId id="345"/>
            <p14:sldId id="346"/>
            <p14:sldId id="348"/>
            <p14:sldId id="349"/>
            <p14:sldId id="350"/>
            <p14:sldId id="351"/>
            <p14:sldId id="352"/>
            <p14:sldId id="353"/>
            <p14:sldId id="354"/>
            <p14:sldId id="356"/>
            <p14:sldId id="357"/>
            <p14:sldId id="359"/>
            <p14:sldId id="358"/>
            <p14:sldId id="360"/>
            <p14:sldId id="361"/>
            <p14:sldId id="3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7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100C9-E536-49AF-8C5B-557B7C1DCFC9}" type="datetimeFigureOut">
              <a:rPr lang="lt-LT" smtClean="0"/>
              <a:t>2020-12-04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A84E3-A134-45E7-BA89-BA450E39A79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00823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F3F7-96CD-4E26-AA0F-4773F2314DA9}" type="datetimeFigureOut">
              <a:rPr lang="lt-LT" smtClean="0"/>
              <a:t>2020-12-04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98F-CF50-4398-A2A9-CF15E81849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46375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F3F7-96CD-4E26-AA0F-4773F2314DA9}" type="datetimeFigureOut">
              <a:rPr lang="lt-LT" smtClean="0"/>
              <a:t>2020-12-04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98F-CF50-4398-A2A9-CF15E81849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74359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F3F7-96CD-4E26-AA0F-4773F2314DA9}" type="datetimeFigureOut">
              <a:rPr lang="lt-LT" smtClean="0"/>
              <a:t>2020-12-04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98F-CF50-4398-A2A9-CF15E81849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28818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F3F7-96CD-4E26-AA0F-4773F2314DA9}" type="datetimeFigureOut">
              <a:rPr lang="lt-LT" smtClean="0"/>
              <a:t>2020-12-04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98F-CF50-4398-A2A9-CF15E81849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93898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F3F7-96CD-4E26-AA0F-4773F2314DA9}" type="datetimeFigureOut">
              <a:rPr lang="lt-LT" smtClean="0"/>
              <a:t>2020-12-04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98F-CF50-4398-A2A9-CF15E81849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5105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F3F7-96CD-4E26-AA0F-4773F2314DA9}" type="datetimeFigureOut">
              <a:rPr lang="lt-LT" smtClean="0"/>
              <a:t>2020-12-04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98F-CF50-4398-A2A9-CF15E81849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0396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F3F7-96CD-4E26-AA0F-4773F2314DA9}" type="datetimeFigureOut">
              <a:rPr lang="lt-LT" smtClean="0"/>
              <a:t>2020-12-04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98F-CF50-4398-A2A9-CF15E81849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4301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F3F7-96CD-4E26-AA0F-4773F2314DA9}" type="datetimeFigureOut">
              <a:rPr lang="lt-LT" smtClean="0"/>
              <a:t>2020-12-04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98F-CF50-4398-A2A9-CF15E81849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56695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F3F7-96CD-4E26-AA0F-4773F2314DA9}" type="datetimeFigureOut">
              <a:rPr lang="lt-LT" smtClean="0"/>
              <a:t>2020-12-04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98F-CF50-4398-A2A9-CF15E81849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0413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F3F7-96CD-4E26-AA0F-4773F2314DA9}" type="datetimeFigureOut">
              <a:rPr lang="lt-LT" smtClean="0"/>
              <a:t>2020-12-04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98F-CF50-4398-A2A9-CF15E81849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41467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BF3F7-96CD-4E26-AA0F-4773F2314DA9}" type="datetimeFigureOut">
              <a:rPr lang="lt-LT" smtClean="0"/>
              <a:t>2020-12-04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F98F-CF50-4398-A2A9-CF15E81849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4063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BF3F7-96CD-4E26-AA0F-4773F2314DA9}" type="datetimeFigureOut">
              <a:rPr lang="lt-LT" smtClean="0"/>
              <a:t>2020-12-04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AF98F-CF50-4398-A2A9-CF15E81849B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17656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616633"/>
            <a:ext cx="9144000" cy="2387600"/>
          </a:xfrm>
        </p:spPr>
        <p:txBody>
          <a:bodyPr>
            <a:normAutofit/>
          </a:bodyPr>
          <a:lstStyle/>
          <a:p>
            <a:r>
              <a:rPr lang="lt-LT" dirty="0"/>
              <a:t/>
            </a:r>
            <a:br>
              <a:rPr lang="lt-LT" dirty="0"/>
            </a:br>
            <a:r>
              <a:rPr lang="lt-LT" dirty="0"/>
              <a:t> </a:t>
            </a:r>
          </a:p>
        </p:txBody>
      </p:sp>
      <p:sp>
        <p:nvSpPr>
          <p:cNvPr id="7" name="Antrinis pavadinimas 6"/>
          <p:cNvSpPr>
            <a:spLocks noGrp="1"/>
          </p:cNvSpPr>
          <p:nvPr>
            <p:ph type="subTitle" idx="1"/>
          </p:nvPr>
        </p:nvSpPr>
        <p:spPr>
          <a:xfrm>
            <a:off x="1109472" y="1616633"/>
            <a:ext cx="9558528" cy="4845127"/>
          </a:xfrm>
        </p:spPr>
        <p:txBody>
          <a:bodyPr>
            <a:normAutofit/>
          </a:bodyPr>
          <a:lstStyle/>
          <a:p>
            <a: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lt-LT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lt-LT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Matematikos mokymo tikslai: 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matematinis raštingumas 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matematinis samprotavimas</a:t>
            </a:r>
          </a:p>
          <a:p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Rimas Norvaiša (Vilnius universitetas)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Lietuvos matematikų draugijos LXI konferencija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gruodžio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endParaRPr 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00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Ką</a:t>
            </a:r>
            <a:r>
              <a:rPr lang="en-US" dirty="0"/>
              <a:t> </a:t>
            </a:r>
            <a:r>
              <a:rPr lang="en-US" dirty="0" err="1"/>
              <a:t>žinome</a:t>
            </a:r>
            <a:r>
              <a:rPr lang="en-US" dirty="0"/>
              <a:t> </a:t>
            </a:r>
            <a:r>
              <a:rPr lang="en-US" dirty="0" err="1"/>
              <a:t>apie</a:t>
            </a:r>
            <a:r>
              <a:rPr lang="en-US" dirty="0"/>
              <a:t> </a:t>
            </a:r>
            <a:r>
              <a:rPr lang="en-US" dirty="0" err="1"/>
              <a:t>matematinį</a:t>
            </a:r>
            <a:r>
              <a:rPr lang="en-US" dirty="0"/>
              <a:t> </a:t>
            </a:r>
            <a:r>
              <a:rPr lang="en-US" dirty="0" err="1"/>
              <a:t>raštingumą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i="1" dirty="0" smtClean="0"/>
              <a:t>,,</a:t>
            </a:r>
            <a:r>
              <a:rPr lang="en-US" i="1" dirty="0" err="1" smtClean="0"/>
              <a:t>Matematinis</a:t>
            </a:r>
            <a:r>
              <a:rPr lang="en-US" i="1" dirty="0" smtClean="0"/>
              <a:t> </a:t>
            </a:r>
            <a:r>
              <a:rPr lang="en-US" i="1" dirty="0" err="1"/>
              <a:t>raštingumas</a:t>
            </a:r>
            <a:r>
              <a:rPr lang="en-US" i="1" dirty="0"/>
              <a:t> </a:t>
            </a:r>
            <a:r>
              <a:rPr lang="en-US" i="1" dirty="0" err="1"/>
              <a:t>negali</a:t>
            </a:r>
            <a:r>
              <a:rPr lang="en-US" i="1" dirty="0"/>
              <a:t> </a:t>
            </a:r>
            <a:r>
              <a:rPr lang="en-US" i="1" dirty="0" err="1"/>
              <a:t>būti</a:t>
            </a:r>
            <a:r>
              <a:rPr lang="en-US" i="1" dirty="0"/>
              <a:t> </a:t>
            </a:r>
            <a:r>
              <a:rPr lang="en-US" i="1" dirty="0" err="1"/>
              <a:t>apibrėžtas</a:t>
            </a:r>
            <a:r>
              <a:rPr lang="en-US" i="1" dirty="0"/>
              <a:t> </a:t>
            </a:r>
            <a:r>
              <a:rPr lang="en-US" i="1" dirty="0" err="1"/>
              <a:t>matematikos</a:t>
            </a:r>
            <a:r>
              <a:rPr lang="en-US" i="1" dirty="0"/>
              <a:t> </a:t>
            </a:r>
            <a:r>
              <a:rPr lang="en-US" i="1" dirty="0" err="1"/>
              <a:t>žinių</a:t>
            </a:r>
            <a:r>
              <a:rPr lang="en-US" i="1" dirty="0"/>
              <a:t> </a:t>
            </a:r>
            <a:r>
              <a:rPr lang="en-US" i="1" dirty="0" err="1"/>
              <a:t>terminais</a:t>
            </a:r>
            <a:r>
              <a:rPr lang="en-US" i="1" dirty="0"/>
              <a:t>. </a:t>
            </a:r>
          </a:p>
          <a:p>
            <a:r>
              <a:rPr lang="en-US" i="1" dirty="0" err="1"/>
              <a:t>Faktiškai</a:t>
            </a:r>
            <a:r>
              <a:rPr lang="en-US" i="1" dirty="0"/>
              <a:t> </a:t>
            </a:r>
            <a:r>
              <a:rPr lang="en-US" i="1" dirty="0" err="1"/>
              <a:t>matematinis</a:t>
            </a:r>
            <a:r>
              <a:rPr lang="en-US" i="1" dirty="0"/>
              <a:t> </a:t>
            </a:r>
            <a:r>
              <a:rPr lang="en-US" i="1" dirty="0" err="1"/>
              <a:t>raštingumas</a:t>
            </a:r>
            <a:r>
              <a:rPr lang="en-US" i="1" dirty="0"/>
              <a:t> </a:t>
            </a:r>
            <a:r>
              <a:rPr lang="en-US" i="1" dirty="0" err="1"/>
              <a:t>apibūdina</a:t>
            </a:r>
            <a:r>
              <a:rPr lang="en-US" i="1" dirty="0"/>
              <a:t> </a:t>
            </a:r>
            <a:r>
              <a:rPr lang="en-US" i="1" dirty="0" err="1"/>
              <a:t>matematikos</a:t>
            </a:r>
            <a:r>
              <a:rPr lang="en-US" i="1" dirty="0"/>
              <a:t> </a:t>
            </a:r>
            <a:r>
              <a:rPr lang="en-US" i="1" dirty="0" err="1"/>
              <a:t>žinių</a:t>
            </a:r>
            <a:r>
              <a:rPr lang="en-US" i="1" dirty="0"/>
              <a:t> </a:t>
            </a:r>
            <a:r>
              <a:rPr lang="en-US" i="1" dirty="0" err="1"/>
              <a:t>paskirtį</a:t>
            </a:r>
            <a:r>
              <a:rPr lang="en-US" i="1" dirty="0"/>
              <a:t>. </a:t>
            </a:r>
          </a:p>
          <a:p>
            <a:r>
              <a:rPr lang="en-US" i="1" dirty="0" err="1"/>
              <a:t>Ši</a:t>
            </a:r>
            <a:r>
              <a:rPr lang="en-US" i="1" dirty="0"/>
              <a:t> </a:t>
            </a:r>
            <a:r>
              <a:rPr lang="en-US" i="1" dirty="0" err="1"/>
              <a:t>sąvoka</a:t>
            </a:r>
            <a:r>
              <a:rPr lang="en-US" i="1" dirty="0"/>
              <a:t> </a:t>
            </a:r>
            <a:r>
              <a:rPr lang="en-US" i="1" dirty="0" err="1"/>
              <a:t>yra</a:t>
            </a:r>
            <a:r>
              <a:rPr lang="en-US" i="1" dirty="0"/>
              <a:t> </a:t>
            </a:r>
            <a:r>
              <a:rPr lang="en-US" i="1" dirty="0" err="1"/>
              <a:t>apie</a:t>
            </a:r>
            <a:r>
              <a:rPr lang="en-US" i="1" dirty="0"/>
              <a:t> </a:t>
            </a:r>
            <a:r>
              <a:rPr lang="en-US" i="1" dirty="0" err="1"/>
              <a:t>individo</a:t>
            </a:r>
            <a:r>
              <a:rPr lang="en-US" i="1" dirty="0"/>
              <a:t> </a:t>
            </a:r>
            <a:r>
              <a:rPr lang="en-US" i="1" dirty="0" err="1"/>
              <a:t>pasirengimą</a:t>
            </a:r>
            <a:r>
              <a:rPr lang="en-US" i="1" dirty="0"/>
              <a:t> </a:t>
            </a:r>
            <a:r>
              <a:rPr lang="en-US" i="1" dirty="0" err="1"/>
              <a:t>naudoti</a:t>
            </a:r>
            <a:r>
              <a:rPr lang="en-US" i="1" dirty="0"/>
              <a:t> </a:t>
            </a:r>
            <a:r>
              <a:rPr lang="en-US" i="1" dirty="0" err="1"/>
              <a:t>matematikos</a:t>
            </a:r>
            <a:r>
              <a:rPr lang="en-US" i="1" dirty="0"/>
              <a:t> </a:t>
            </a:r>
            <a:r>
              <a:rPr lang="en-US" i="1" dirty="0" err="1"/>
              <a:t>žinias</a:t>
            </a:r>
            <a:r>
              <a:rPr lang="en-US" i="1" dirty="0"/>
              <a:t> </a:t>
            </a:r>
            <a:r>
              <a:rPr lang="en-US" i="1" dirty="0" err="1"/>
              <a:t>praktinėje</a:t>
            </a:r>
            <a:r>
              <a:rPr lang="en-US" i="1" dirty="0"/>
              <a:t> </a:t>
            </a:r>
            <a:r>
              <a:rPr lang="en-US" i="1" dirty="0" err="1"/>
              <a:t>veikloje</a:t>
            </a:r>
            <a:r>
              <a:rPr lang="en-US" i="1" dirty="0"/>
              <a:t> </a:t>
            </a:r>
            <a:r>
              <a:rPr lang="en-US" i="1" dirty="0" err="1"/>
              <a:t>už</a:t>
            </a:r>
            <a:r>
              <a:rPr lang="en-US" i="1" dirty="0"/>
              <a:t> </a:t>
            </a:r>
            <a:r>
              <a:rPr lang="en-US" i="1" dirty="0" err="1"/>
              <a:t>matematikos</a:t>
            </a:r>
            <a:r>
              <a:rPr lang="en-US" i="1" dirty="0"/>
              <a:t> </a:t>
            </a:r>
            <a:r>
              <a:rPr lang="en-US" i="1" dirty="0" err="1"/>
              <a:t>ribų</a:t>
            </a:r>
            <a:r>
              <a:rPr lang="en-US" i="1" dirty="0"/>
              <a:t>. </a:t>
            </a:r>
            <a:endParaRPr lang="en-US" i="1" dirty="0" smtClean="0"/>
          </a:p>
          <a:p>
            <a:r>
              <a:rPr lang="en-US" i="1" dirty="0" err="1" smtClean="0"/>
              <a:t>Skirtingose</a:t>
            </a:r>
            <a:r>
              <a:rPr lang="en-US" i="1" dirty="0" smtClean="0"/>
              <a:t> </a:t>
            </a:r>
            <a:r>
              <a:rPr lang="en-US" i="1" dirty="0" err="1"/>
              <a:t>šalyse</a:t>
            </a:r>
            <a:r>
              <a:rPr lang="en-US" i="1" dirty="0"/>
              <a:t> </a:t>
            </a:r>
            <a:r>
              <a:rPr lang="en-US" i="1" dirty="0" err="1"/>
              <a:t>požiūriai</a:t>
            </a:r>
            <a:r>
              <a:rPr lang="en-US" i="1" dirty="0"/>
              <a:t> į </a:t>
            </a:r>
            <a:r>
              <a:rPr lang="en-US" i="1" dirty="0" err="1"/>
              <a:t>matematinį</a:t>
            </a:r>
            <a:r>
              <a:rPr lang="en-US" i="1" dirty="0"/>
              <a:t> </a:t>
            </a:r>
            <a:r>
              <a:rPr lang="en-US" i="1" dirty="0" err="1" smtClean="0"/>
              <a:t>raštingumą</a:t>
            </a:r>
            <a:r>
              <a:rPr lang="en-US" i="1" dirty="0" smtClean="0"/>
              <a:t> </a:t>
            </a:r>
            <a:r>
              <a:rPr lang="en-US" i="1" dirty="0" err="1"/>
              <a:t>priklauso</a:t>
            </a:r>
            <a:r>
              <a:rPr lang="en-US" i="1" dirty="0"/>
              <a:t> </a:t>
            </a:r>
            <a:r>
              <a:rPr lang="en-US" i="1" dirty="0" err="1"/>
              <a:t>nuo</a:t>
            </a:r>
            <a:r>
              <a:rPr lang="en-US" i="1" dirty="0"/>
              <a:t> </a:t>
            </a:r>
            <a:r>
              <a:rPr lang="en-US" i="1" dirty="0" err="1"/>
              <a:t>švietimo</a:t>
            </a:r>
            <a:r>
              <a:rPr lang="en-US" i="1" dirty="0"/>
              <a:t> </a:t>
            </a:r>
            <a:r>
              <a:rPr lang="en-US" i="1" dirty="0" err="1" smtClean="0"/>
              <a:t>tikslų</a:t>
            </a:r>
            <a:r>
              <a:rPr lang="lt-LT" i="1" dirty="0" smtClean="0"/>
              <a:t>“</a:t>
            </a:r>
            <a:r>
              <a:rPr lang="en-US" dirty="0" smtClean="0"/>
              <a:t>. </a:t>
            </a:r>
            <a:r>
              <a:rPr lang="lt-LT" dirty="0" smtClean="0"/>
              <a:t> (E. </a:t>
            </a:r>
            <a:r>
              <a:rPr lang="lt-LT" dirty="0" err="1" smtClean="0"/>
              <a:t>Jablonka</a:t>
            </a:r>
            <a:r>
              <a:rPr lang="lt-LT" dirty="0" smtClean="0"/>
              <a:t>)</a:t>
            </a:r>
            <a:endParaRPr lang="en-US" dirty="0" smtClean="0"/>
          </a:p>
          <a:p>
            <a:r>
              <a:rPr lang="en-US" dirty="0" err="1" smtClean="0"/>
              <a:t>Šio</a:t>
            </a:r>
            <a:r>
              <a:rPr lang="en-US" dirty="0" smtClean="0"/>
              <a:t> </a:t>
            </a:r>
            <a:r>
              <a:rPr lang="en-US" dirty="0" err="1"/>
              <a:t>straipsnio</a:t>
            </a:r>
            <a:r>
              <a:rPr lang="en-US" dirty="0"/>
              <a:t> </a:t>
            </a:r>
            <a:r>
              <a:rPr lang="en-US" dirty="0" err="1"/>
              <a:t>tikslams</a:t>
            </a:r>
            <a:r>
              <a:rPr lang="en-US" dirty="0"/>
              <a:t> </a:t>
            </a:r>
            <a:r>
              <a:rPr lang="en-US" dirty="0" err="1"/>
              <a:t>pakanka</a:t>
            </a:r>
            <a:r>
              <a:rPr lang="en-US" dirty="0"/>
              <a:t> </a:t>
            </a:r>
            <a:r>
              <a:rPr lang="en-US" dirty="0" err="1"/>
              <a:t>matematinį</a:t>
            </a:r>
            <a:r>
              <a:rPr lang="en-US" dirty="0"/>
              <a:t> </a:t>
            </a:r>
            <a:r>
              <a:rPr lang="en-US" dirty="0" err="1"/>
              <a:t>raštingumą</a:t>
            </a:r>
            <a:r>
              <a:rPr lang="en-US" dirty="0"/>
              <a:t> </a:t>
            </a:r>
            <a:r>
              <a:rPr lang="en-US" dirty="0" err="1"/>
              <a:t>matyti</a:t>
            </a:r>
            <a:r>
              <a:rPr lang="en-US" dirty="0"/>
              <a:t> </a:t>
            </a:r>
            <a:r>
              <a:rPr lang="en-US" dirty="0" err="1"/>
              <a:t>kaip</a:t>
            </a:r>
            <a:r>
              <a:rPr lang="en-US" dirty="0"/>
              <a:t> </a:t>
            </a:r>
            <a:r>
              <a:rPr lang="en-US" dirty="0" err="1"/>
              <a:t>individo</a:t>
            </a:r>
            <a:r>
              <a:rPr lang="en-US" dirty="0"/>
              <a:t> </a:t>
            </a:r>
            <a:r>
              <a:rPr lang="en-US" dirty="0" err="1"/>
              <a:t>kompetenciją</a:t>
            </a:r>
            <a:r>
              <a:rPr lang="en-US" dirty="0"/>
              <a:t> </a:t>
            </a:r>
            <a:r>
              <a:rPr lang="en-US" dirty="0" err="1"/>
              <a:t>taikyti</a:t>
            </a:r>
            <a:r>
              <a:rPr lang="en-US" dirty="0"/>
              <a:t> </a:t>
            </a:r>
            <a:r>
              <a:rPr lang="en-US" dirty="0" err="1"/>
              <a:t>nebūtinai</a:t>
            </a:r>
            <a:r>
              <a:rPr lang="en-US" dirty="0"/>
              <a:t> </a:t>
            </a:r>
            <a:r>
              <a:rPr lang="en-US" dirty="0" err="1"/>
              <a:t>gilias</a:t>
            </a:r>
            <a:r>
              <a:rPr lang="en-US" dirty="0"/>
              <a:t> </a:t>
            </a:r>
            <a:r>
              <a:rPr lang="en-US" dirty="0" err="1"/>
              <a:t>matematikos</a:t>
            </a:r>
            <a:r>
              <a:rPr lang="en-US" dirty="0"/>
              <a:t> </a:t>
            </a:r>
            <a:r>
              <a:rPr lang="en-US" dirty="0" err="1"/>
              <a:t>žinias</a:t>
            </a:r>
            <a:r>
              <a:rPr lang="en-US" dirty="0"/>
              <a:t>.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1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Ką</a:t>
            </a:r>
            <a:r>
              <a:rPr lang="en-US" dirty="0"/>
              <a:t> </a:t>
            </a:r>
            <a:r>
              <a:rPr lang="en-US" dirty="0" err="1"/>
              <a:t>žinome</a:t>
            </a:r>
            <a:r>
              <a:rPr lang="en-US" dirty="0"/>
              <a:t> </a:t>
            </a:r>
            <a:r>
              <a:rPr lang="en-US" dirty="0" err="1"/>
              <a:t>apie</a:t>
            </a:r>
            <a:r>
              <a:rPr lang="en-US" dirty="0"/>
              <a:t> </a:t>
            </a:r>
            <a:r>
              <a:rPr lang="en-US" dirty="0" err="1"/>
              <a:t>matematinį</a:t>
            </a:r>
            <a:r>
              <a:rPr lang="en-US" dirty="0"/>
              <a:t> </a:t>
            </a:r>
            <a:r>
              <a:rPr lang="en-US" dirty="0" err="1"/>
              <a:t>raštingumą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Paprastai</a:t>
            </a:r>
            <a:r>
              <a:rPr lang="en-US" dirty="0"/>
              <a:t> </a:t>
            </a:r>
            <a:r>
              <a:rPr lang="en-US" dirty="0" err="1"/>
              <a:t>matematinis</a:t>
            </a:r>
            <a:r>
              <a:rPr lang="en-US" dirty="0"/>
              <a:t> </a:t>
            </a:r>
            <a:r>
              <a:rPr lang="en-US" dirty="0" err="1"/>
              <a:t>raštingumas</a:t>
            </a:r>
            <a:r>
              <a:rPr lang="en-US" dirty="0"/>
              <a:t> </a:t>
            </a:r>
            <a:r>
              <a:rPr lang="en-US" dirty="0" err="1"/>
              <a:t>vertinamas</a:t>
            </a:r>
            <a:r>
              <a:rPr lang="en-US" dirty="0"/>
              <a:t> </a:t>
            </a:r>
            <a:r>
              <a:rPr lang="en-US" dirty="0" err="1"/>
              <a:t>tose</a:t>
            </a:r>
            <a:r>
              <a:rPr lang="en-US" dirty="0"/>
              <a:t> </a:t>
            </a:r>
            <a:r>
              <a:rPr lang="en-US" dirty="0" err="1"/>
              <a:t>šalyse</a:t>
            </a:r>
            <a:r>
              <a:rPr lang="en-US" dirty="0"/>
              <a:t>, </a:t>
            </a:r>
            <a:r>
              <a:rPr lang="en-US" dirty="0" err="1"/>
              <a:t>kuriose</a:t>
            </a:r>
            <a:r>
              <a:rPr lang="en-US" dirty="0"/>
              <a:t> </a:t>
            </a:r>
            <a:r>
              <a:rPr lang="en-US" dirty="0" err="1"/>
              <a:t>dominuoja</a:t>
            </a:r>
            <a:r>
              <a:rPr lang="en-US" dirty="0"/>
              <a:t> </a:t>
            </a:r>
            <a:r>
              <a:rPr lang="en-US" dirty="0" err="1"/>
              <a:t>progresyviosios</a:t>
            </a:r>
            <a:r>
              <a:rPr lang="en-US" dirty="0"/>
              <a:t> </a:t>
            </a:r>
            <a:r>
              <a:rPr lang="en-US" dirty="0" err="1"/>
              <a:t>pedagogikos</a:t>
            </a:r>
            <a:r>
              <a:rPr lang="en-US" dirty="0"/>
              <a:t> </a:t>
            </a:r>
            <a:r>
              <a:rPr lang="en-US" dirty="0" err="1"/>
              <a:t>ideologija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Mūsų</a:t>
            </a:r>
            <a:r>
              <a:rPr lang="en-US" dirty="0" smtClean="0"/>
              <a:t> </a:t>
            </a:r>
            <a:r>
              <a:rPr lang="en-US" dirty="0" err="1"/>
              <a:t>šalis</a:t>
            </a:r>
            <a:r>
              <a:rPr lang="en-US" dirty="0"/>
              <a:t> </a:t>
            </a:r>
            <a:r>
              <a:rPr lang="en-US" dirty="0" err="1"/>
              <a:t>yra</a:t>
            </a:r>
            <a:r>
              <a:rPr lang="en-US" dirty="0"/>
              <a:t> </a:t>
            </a:r>
            <a:r>
              <a:rPr lang="en-US" dirty="0" err="1"/>
              <a:t>viena</a:t>
            </a:r>
            <a:r>
              <a:rPr lang="en-US" dirty="0"/>
              <a:t> </a:t>
            </a:r>
            <a:r>
              <a:rPr lang="en-US" dirty="0" err="1"/>
              <a:t>iš</a:t>
            </a:r>
            <a:r>
              <a:rPr lang="en-US" dirty="0"/>
              <a:t> </a:t>
            </a:r>
            <a:r>
              <a:rPr lang="en-US" dirty="0" err="1"/>
              <a:t>jų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Šios</a:t>
            </a:r>
            <a:r>
              <a:rPr lang="en-US" dirty="0" smtClean="0"/>
              <a:t> </a:t>
            </a:r>
            <a:r>
              <a:rPr lang="en-US" dirty="0" err="1"/>
              <a:t>ideologijos</a:t>
            </a:r>
            <a:r>
              <a:rPr lang="en-US" dirty="0"/>
              <a:t> </a:t>
            </a:r>
            <a:r>
              <a:rPr lang="en-US" dirty="0" err="1"/>
              <a:t>dominavimas</a:t>
            </a:r>
            <a:r>
              <a:rPr lang="en-US" dirty="0"/>
              <a:t> </a:t>
            </a:r>
            <a:r>
              <a:rPr lang="en-US" dirty="0" err="1"/>
              <a:t>paaiškina</a:t>
            </a:r>
            <a:r>
              <a:rPr lang="en-US" dirty="0"/>
              <a:t> </a:t>
            </a:r>
            <a:r>
              <a:rPr lang="en-US" dirty="0" err="1"/>
              <a:t>kodėl</a:t>
            </a:r>
            <a:r>
              <a:rPr lang="en-US" dirty="0"/>
              <a:t> </a:t>
            </a:r>
            <a:r>
              <a:rPr lang="en-US" dirty="0" err="1"/>
              <a:t>švietimo</a:t>
            </a:r>
            <a:r>
              <a:rPr lang="en-US" dirty="0"/>
              <a:t> </a:t>
            </a:r>
            <a:r>
              <a:rPr lang="en-US" dirty="0" err="1"/>
              <a:t>kokybės</a:t>
            </a:r>
            <a:r>
              <a:rPr lang="en-US" dirty="0"/>
              <a:t> </a:t>
            </a:r>
            <a:r>
              <a:rPr lang="en-US" dirty="0" err="1"/>
              <a:t>rodikliu</a:t>
            </a:r>
            <a:r>
              <a:rPr lang="en-US" dirty="0"/>
              <a:t> </a:t>
            </a:r>
            <a:r>
              <a:rPr lang="en-US" dirty="0" err="1"/>
              <a:t>vyriausybės</a:t>
            </a:r>
            <a:r>
              <a:rPr lang="en-US" dirty="0"/>
              <a:t> </a:t>
            </a:r>
            <a:r>
              <a:rPr lang="en-US" dirty="0" err="1" smtClean="0"/>
              <a:t>programoje</a:t>
            </a:r>
            <a:r>
              <a:rPr lang="en-US" dirty="0" smtClean="0"/>
              <a:t> </a:t>
            </a:r>
            <a:r>
              <a:rPr lang="en-US" dirty="0" err="1"/>
              <a:t>laikomas</a:t>
            </a:r>
            <a:r>
              <a:rPr lang="en-US" dirty="0"/>
              <a:t> PISA </a:t>
            </a:r>
            <a:r>
              <a:rPr lang="en-US" dirty="0" err="1"/>
              <a:t>tyrimo</a:t>
            </a:r>
            <a:r>
              <a:rPr lang="en-US" dirty="0"/>
              <a:t> </a:t>
            </a:r>
            <a:r>
              <a:rPr lang="en-US" dirty="0" err="1"/>
              <a:t>reitingas</a:t>
            </a:r>
            <a:r>
              <a:rPr lang="en-US" dirty="0"/>
              <a:t>, o ne, </a:t>
            </a:r>
            <a:r>
              <a:rPr lang="en-US" dirty="0" err="1"/>
              <a:t>pavyzdžiui</a:t>
            </a:r>
            <a:r>
              <a:rPr lang="en-US" dirty="0"/>
              <a:t>, TIMSS </a:t>
            </a:r>
            <a:r>
              <a:rPr lang="en-US" dirty="0" err="1"/>
              <a:t>reitingas</a:t>
            </a:r>
            <a:r>
              <a:rPr lang="en-US" dirty="0"/>
              <a:t>. </a:t>
            </a:r>
          </a:p>
          <a:p>
            <a:r>
              <a:rPr lang="en-US" dirty="0" err="1"/>
              <a:t>Nes</a:t>
            </a:r>
            <a:r>
              <a:rPr lang="en-US" dirty="0"/>
              <a:t> </a:t>
            </a:r>
            <a:r>
              <a:rPr lang="en-US" dirty="0" err="1"/>
              <a:t>pastarasis</a:t>
            </a:r>
            <a:r>
              <a:rPr lang="en-US" dirty="0"/>
              <a:t> </a:t>
            </a:r>
            <a:r>
              <a:rPr lang="en-US" dirty="0" err="1"/>
              <a:t>vertina</a:t>
            </a:r>
            <a:r>
              <a:rPr lang="en-US" dirty="0"/>
              <a:t> </a:t>
            </a:r>
            <a:r>
              <a:rPr lang="en-US" dirty="0" err="1"/>
              <a:t>matematikos</a:t>
            </a:r>
            <a:r>
              <a:rPr lang="en-US" dirty="0"/>
              <a:t> </a:t>
            </a:r>
            <a:r>
              <a:rPr lang="en-US" dirty="0" err="1"/>
              <a:t>dalyko</a:t>
            </a:r>
            <a:r>
              <a:rPr lang="en-US" dirty="0"/>
              <a:t> </a:t>
            </a:r>
            <a:r>
              <a:rPr lang="en-US" dirty="0" err="1"/>
              <a:t>žinių</a:t>
            </a:r>
            <a:r>
              <a:rPr lang="en-US" dirty="0"/>
              <a:t> </a:t>
            </a:r>
            <a:r>
              <a:rPr lang="en-US" dirty="0" err="1"/>
              <a:t>kokybę</a:t>
            </a:r>
            <a:r>
              <a:rPr lang="en-US" dirty="0"/>
              <a:t>, o </a:t>
            </a:r>
            <a:r>
              <a:rPr lang="en-US" dirty="0" err="1"/>
              <a:t>progresyviosios</a:t>
            </a:r>
            <a:r>
              <a:rPr lang="en-US" dirty="0"/>
              <a:t> </a:t>
            </a:r>
            <a:r>
              <a:rPr lang="en-US" dirty="0" err="1"/>
              <a:t>pedagogikos</a:t>
            </a:r>
            <a:r>
              <a:rPr lang="en-US" dirty="0"/>
              <a:t> </a:t>
            </a:r>
            <a:r>
              <a:rPr lang="en-US" dirty="0" err="1"/>
              <a:t>požiūriu</a:t>
            </a:r>
            <a:r>
              <a:rPr lang="en-US" dirty="0"/>
              <a:t> </a:t>
            </a:r>
            <a:r>
              <a:rPr lang="en-US" dirty="0" err="1"/>
              <a:t>gilios</a:t>
            </a:r>
            <a:r>
              <a:rPr lang="en-US" dirty="0"/>
              <a:t> </a:t>
            </a:r>
            <a:r>
              <a:rPr lang="en-US" dirty="0" err="1"/>
              <a:t>dalyko</a:t>
            </a:r>
            <a:r>
              <a:rPr lang="en-US" dirty="0"/>
              <a:t> </a:t>
            </a:r>
            <a:r>
              <a:rPr lang="en-US" dirty="0" err="1"/>
              <a:t>žinios</a:t>
            </a:r>
            <a:r>
              <a:rPr lang="en-US" dirty="0"/>
              <a:t> </a:t>
            </a:r>
            <a:r>
              <a:rPr lang="en-US" dirty="0" err="1"/>
              <a:t>yra</a:t>
            </a:r>
            <a:r>
              <a:rPr lang="en-US" dirty="0"/>
              <a:t> </a:t>
            </a:r>
            <a:r>
              <a:rPr lang="en-US" dirty="0" err="1"/>
              <a:t>atgyvenusi</a:t>
            </a:r>
            <a:r>
              <a:rPr lang="en-US" dirty="0"/>
              <a:t> </a:t>
            </a:r>
            <a:r>
              <a:rPr lang="en-US" dirty="0" err="1"/>
              <a:t>švietimo</a:t>
            </a:r>
            <a:r>
              <a:rPr lang="en-US" dirty="0"/>
              <a:t> </a:t>
            </a:r>
            <a:r>
              <a:rPr lang="en-US" dirty="0" err="1"/>
              <a:t>istorija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81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Ką</a:t>
            </a:r>
            <a:r>
              <a:rPr lang="en-US" dirty="0"/>
              <a:t> </a:t>
            </a:r>
            <a:r>
              <a:rPr lang="en-US" dirty="0" err="1"/>
              <a:t>žinome</a:t>
            </a:r>
            <a:r>
              <a:rPr lang="en-US" dirty="0"/>
              <a:t> </a:t>
            </a:r>
            <a:r>
              <a:rPr lang="en-US" dirty="0" err="1"/>
              <a:t>apie</a:t>
            </a:r>
            <a:r>
              <a:rPr lang="en-US" dirty="0"/>
              <a:t> </a:t>
            </a:r>
            <a:r>
              <a:rPr lang="en-US" dirty="0" err="1"/>
              <a:t>matematinį</a:t>
            </a:r>
            <a:r>
              <a:rPr lang="en-US" dirty="0"/>
              <a:t> </a:t>
            </a:r>
            <a:r>
              <a:rPr lang="en-US" dirty="0" err="1"/>
              <a:t>raštingumą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Lietuvoje</a:t>
            </a:r>
            <a:r>
              <a:rPr lang="en-US" dirty="0"/>
              <a:t> </a:t>
            </a:r>
            <a:r>
              <a:rPr lang="en-US" dirty="0" err="1"/>
              <a:t>matematinis</a:t>
            </a:r>
            <a:r>
              <a:rPr lang="en-US" dirty="0"/>
              <a:t> </a:t>
            </a:r>
            <a:r>
              <a:rPr lang="en-US" dirty="0" err="1"/>
              <a:t>raštingumas</a:t>
            </a:r>
            <a:r>
              <a:rPr lang="en-US" dirty="0"/>
              <a:t> ne </a:t>
            </a:r>
            <a:r>
              <a:rPr lang="en-US" dirty="0" err="1"/>
              <a:t>visada</a:t>
            </a:r>
            <a:r>
              <a:rPr lang="en-US" dirty="0"/>
              <a:t> </a:t>
            </a:r>
            <a:r>
              <a:rPr lang="en-US" dirty="0" err="1"/>
              <a:t>buvo</a:t>
            </a:r>
            <a:r>
              <a:rPr lang="en-US" dirty="0"/>
              <a:t> </a:t>
            </a:r>
            <a:r>
              <a:rPr lang="en-US" dirty="0" err="1"/>
              <a:t>laikomas</a:t>
            </a:r>
            <a:r>
              <a:rPr lang="en-US" dirty="0"/>
              <a:t> </a:t>
            </a:r>
            <a:r>
              <a:rPr lang="en-US" dirty="0" err="1"/>
              <a:t>matematinio</a:t>
            </a:r>
            <a:r>
              <a:rPr lang="en-US" dirty="0"/>
              <a:t> </a:t>
            </a:r>
            <a:r>
              <a:rPr lang="en-US" dirty="0" err="1"/>
              <a:t>ugdymo</a:t>
            </a:r>
            <a:r>
              <a:rPr lang="en-US" dirty="0"/>
              <a:t> </a:t>
            </a:r>
            <a:r>
              <a:rPr lang="en-US" dirty="0" err="1"/>
              <a:t>tikslu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Dominuojant</a:t>
            </a:r>
            <a:r>
              <a:rPr lang="en-US" dirty="0" smtClean="0"/>
              <a:t> </a:t>
            </a:r>
            <a:r>
              <a:rPr lang="en-US" dirty="0" err="1"/>
              <a:t>sovietinei</a:t>
            </a:r>
            <a:r>
              <a:rPr lang="en-US" dirty="0"/>
              <a:t> </a:t>
            </a:r>
            <a:r>
              <a:rPr lang="en-US" dirty="0" err="1"/>
              <a:t>ideologijai</a:t>
            </a:r>
            <a:r>
              <a:rPr lang="en-US" dirty="0"/>
              <a:t> </a:t>
            </a:r>
            <a:r>
              <a:rPr lang="en-US" dirty="0" err="1"/>
              <a:t>buvo</a:t>
            </a:r>
            <a:r>
              <a:rPr lang="en-US" dirty="0"/>
              <a:t> </a:t>
            </a:r>
            <a:r>
              <a:rPr lang="en-US" dirty="0" err="1"/>
              <a:t>rūpinamasi</a:t>
            </a:r>
            <a:r>
              <a:rPr lang="en-US" dirty="0"/>
              <a:t> </a:t>
            </a:r>
            <a:r>
              <a:rPr lang="en-US" dirty="0" err="1"/>
              <a:t>matematinio</a:t>
            </a:r>
            <a:r>
              <a:rPr lang="en-US" dirty="0"/>
              <a:t> </a:t>
            </a:r>
            <a:r>
              <a:rPr lang="en-US" dirty="0" err="1"/>
              <a:t>mąstymo</a:t>
            </a:r>
            <a:r>
              <a:rPr lang="en-US" dirty="0"/>
              <a:t> </a:t>
            </a:r>
            <a:r>
              <a:rPr lang="en-US" dirty="0" err="1"/>
              <a:t>ugdymu</a:t>
            </a:r>
            <a:r>
              <a:rPr lang="en-US" dirty="0"/>
              <a:t>, ne </a:t>
            </a:r>
            <a:r>
              <a:rPr lang="en-US" dirty="0" err="1"/>
              <a:t>tik</a:t>
            </a:r>
            <a:r>
              <a:rPr lang="en-US" dirty="0"/>
              <a:t> </a:t>
            </a:r>
            <a:r>
              <a:rPr lang="en-US" dirty="0" err="1"/>
              <a:t>matematikos</a:t>
            </a:r>
            <a:r>
              <a:rPr lang="en-US" dirty="0"/>
              <a:t> </a:t>
            </a:r>
            <a:r>
              <a:rPr lang="en-US" dirty="0" err="1"/>
              <a:t>taikymais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Tačiau</a:t>
            </a:r>
            <a:r>
              <a:rPr lang="en-US" dirty="0" smtClean="0"/>
              <a:t> </a:t>
            </a:r>
            <a:r>
              <a:rPr lang="en-US" dirty="0" err="1"/>
              <a:t>nesirūpinta</a:t>
            </a:r>
            <a:r>
              <a:rPr lang="en-US" dirty="0"/>
              <a:t> </a:t>
            </a:r>
            <a:r>
              <a:rPr lang="en-US" dirty="0" err="1"/>
              <a:t>matematinio</a:t>
            </a:r>
            <a:r>
              <a:rPr lang="en-US" dirty="0"/>
              <a:t> </a:t>
            </a:r>
            <a:r>
              <a:rPr lang="en-US" dirty="0" err="1"/>
              <a:t>samprotavimo</a:t>
            </a:r>
            <a:r>
              <a:rPr lang="en-US" dirty="0"/>
              <a:t> </a:t>
            </a:r>
            <a:r>
              <a:rPr lang="en-US" dirty="0" err="1" smtClean="0"/>
              <a:t>prieinamumu</a:t>
            </a:r>
            <a:r>
              <a:rPr lang="en-US" dirty="0" smtClean="0"/>
              <a:t> </a:t>
            </a:r>
            <a:r>
              <a:rPr lang="en-US" dirty="0" err="1"/>
              <a:t>daugumai</a:t>
            </a:r>
            <a:r>
              <a:rPr lang="en-US" dirty="0"/>
              <a:t> </a:t>
            </a:r>
            <a:r>
              <a:rPr lang="en-US" dirty="0" err="1"/>
              <a:t>mokinių</a:t>
            </a:r>
            <a:r>
              <a:rPr lang="en-US" dirty="0"/>
              <a:t>. </a:t>
            </a:r>
            <a:endParaRPr lang="en-US" dirty="0" smtClean="0"/>
          </a:p>
          <a:p>
            <a:r>
              <a:rPr lang="lt-LT" dirty="0" smtClean="0"/>
              <a:t>Toliau </a:t>
            </a:r>
            <a:r>
              <a:rPr lang="lt-LT" dirty="0"/>
              <a:t>š</a:t>
            </a:r>
            <a:r>
              <a:rPr lang="lt-LT" dirty="0" smtClean="0"/>
              <a:t>iame pranešime</a:t>
            </a:r>
            <a:r>
              <a:rPr lang="en-US" dirty="0" smtClean="0"/>
              <a:t> </a:t>
            </a:r>
            <a:r>
              <a:rPr lang="en-US" dirty="0" err="1"/>
              <a:t>aptariame</a:t>
            </a:r>
            <a:r>
              <a:rPr lang="en-US" dirty="0"/>
              <a:t> </a:t>
            </a:r>
            <a:r>
              <a:rPr lang="en-US" dirty="0" err="1"/>
              <a:t>tokį</a:t>
            </a:r>
            <a:r>
              <a:rPr lang="en-US" dirty="0"/>
              <a:t> </a:t>
            </a:r>
            <a:r>
              <a:rPr lang="en-US" dirty="0" err="1"/>
              <a:t>matematinio</a:t>
            </a:r>
            <a:r>
              <a:rPr lang="en-US" dirty="0"/>
              <a:t> </a:t>
            </a:r>
            <a:r>
              <a:rPr lang="en-US" dirty="0" err="1" smtClean="0"/>
              <a:t>samprotavimo</a:t>
            </a:r>
            <a:r>
              <a:rPr lang="en-US" dirty="0" smtClean="0"/>
              <a:t> </a:t>
            </a:r>
            <a:r>
              <a:rPr lang="en-US" dirty="0" err="1"/>
              <a:t>variantą</a:t>
            </a:r>
            <a:r>
              <a:rPr lang="en-US" dirty="0"/>
              <a:t>, kuris </a:t>
            </a:r>
            <a:r>
              <a:rPr lang="en-US" dirty="0" err="1"/>
              <a:t>išsaugo</a:t>
            </a:r>
            <a:r>
              <a:rPr lang="en-US" dirty="0"/>
              <a:t> </a:t>
            </a:r>
            <a:r>
              <a:rPr lang="en-US" dirty="0" err="1"/>
              <a:t>esminius</a:t>
            </a:r>
            <a:r>
              <a:rPr lang="en-US" dirty="0"/>
              <a:t> </a:t>
            </a:r>
            <a:r>
              <a:rPr lang="en-US" dirty="0" err="1"/>
              <a:t>matematinės</a:t>
            </a:r>
            <a:r>
              <a:rPr lang="en-US" dirty="0"/>
              <a:t> </a:t>
            </a:r>
            <a:r>
              <a:rPr lang="en-US" dirty="0" err="1"/>
              <a:t>veiklos</a:t>
            </a:r>
            <a:r>
              <a:rPr lang="en-US" dirty="0"/>
              <a:t> </a:t>
            </a:r>
            <a:r>
              <a:rPr lang="en-US" dirty="0" err="1"/>
              <a:t>bruožus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yra</a:t>
            </a:r>
            <a:r>
              <a:rPr lang="en-US" dirty="0"/>
              <a:t> </a:t>
            </a:r>
            <a:r>
              <a:rPr lang="en-US" dirty="0" err="1"/>
              <a:t>prieinamas</a:t>
            </a:r>
            <a:r>
              <a:rPr lang="en-US" dirty="0"/>
              <a:t> </a:t>
            </a:r>
            <a:r>
              <a:rPr lang="en-US" dirty="0" err="1"/>
              <a:t>daugumai</a:t>
            </a:r>
            <a:r>
              <a:rPr lang="en-US" dirty="0"/>
              <a:t> </a:t>
            </a:r>
            <a:r>
              <a:rPr lang="en-US" dirty="0" err="1"/>
              <a:t>mokinių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721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Ką</a:t>
            </a:r>
            <a:r>
              <a:rPr lang="en-US" dirty="0"/>
              <a:t> </a:t>
            </a:r>
            <a:r>
              <a:rPr lang="en-US" dirty="0" err="1"/>
              <a:t>žinome</a:t>
            </a:r>
            <a:r>
              <a:rPr lang="en-US" dirty="0"/>
              <a:t> </a:t>
            </a:r>
            <a:r>
              <a:rPr lang="en-US" dirty="0" err="1"/>
              <a:t>apie</a:t>
            </a:r>
            <a:r>
              <a:rPr lang="en-US" dirty="0"/>
              <a:t> </a:t>
            </a:r>
            <a:r>
              <a:rPr lang="en-US" dirty="0" err="1"/>
              <a:t>matematinį</a:t>
            </a:r>
            <a:r>
              <a:rPr lang="en-US" dirty="0"/>
              <a:t> </a:t>
            </a:r>
            <a:r>
              <a:rPr lang="en-US" dirty="0" err="1"/>
              <a:t>raštingumą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</a:t>
            </a:r>
            <a:r>
              <a:rPr lang="lt-LT" dirty="0" smtClean="0"/>
              <a:t>ą </a:t>
            </a:r>
            <a:r>
              <a:rPr lang="lt-LT" dirty="0"/>
              <a:t>t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/>
              <a:t>nereiškia</a:t>
            </a:r>
            <a:r>
              <a:rPr lang="en-US" dirty="0"/>
              <a:t>,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matematinio</a:t>
            </a:r>
            <a:r>
              <a:rPr lang="en-US" dirty="0"/>
              <a:t> </a:t>
            </a:r>
            <a:r>
              <a:rPr lang="en-US" dirty="0" err="1"/>
              <a:t>raštingumo</a:t>
            </a:r>
            <a:r>
              <a:rPr lang="en-US" dirty="0"/>
              <a:t> </a:t>
            </a:r>
            <a:r>
              <a:rPr lang="en-US" dirty="0" err="1"/>
              <a:t>tikslą</a:t>
            </a:r>
            <a:r>
              <a:rPr lang="en-US" dirty="0"/>
              <a:t> </a:t>
            </a:r>
            <a:r>
              <a:rPr lang="en-US" dirty="0" err="1"/>
              <a:t>siūlome</a:t>
            </a:r>
            <a:r>
              <a:rPr lang="en-US" dirty="0"/>
              <a:t> </a:t>
            </a:r>
            <a:r>
              <a:rPr lang="en-US" dirty="0" err="1"/>
              <a:t>keisti</a:t>
            </a:r>
            <a:r>
              <a:rPr lang="en-US" dirty="0"/>
              <a:t> </a:t>
            </a:r>
            <a:r>
              <a:rPr lang="en-US" dirty="0" err="1"/>
              <a:t>matematiniu</a:t>
            </a:r>
            <a:r>
              <a:rPr lang="en-US" dirty="0"/>
              <a:t> </a:t>
            </a:r>
            <a:r>
              <a:rPr lang="en-US" dirty="0" err="1"/>
              <a:t>samprotavimu</a:t>
            </a:r>
            <a:r>
              <a:rPr lang="en-US" dirty="0"/>
              <a:t>. </a:t>
            </a:r>
            <a:endParaRPr lang="lt-LT" dirty="0" smtClean="0"/>
          </a:p>
          <a:p>
            <a:r>
              <a:rPr lang="en-US" dirty="0" err="1" smtClean="0"/>
              <a:t>Mokyklinės</a:t>
            </a:r>
            <a:r>
              <a:rPr lang="en-US" dirty="0" smtClean="0"/>
              <a:t> </a:t>
            </a:r>
            <a:r>
              <a:rPr lang="en-US" dirty="0" err="1"/>
              <a:t>matematikos</a:t>
            </a:r>
            <a:r>
              <a:rPr lang="en-US" dirty="0"/>
              <a:t> </a:t>
            </a:r>
            <a:r>
              <a:rPr lang="en-US" dirty="0" err="1"/>
              <a:t>supratimą</a:t>
            </a:r>
            <a:r>
              <a:rPr lang="en-US" dirty="0"/>
              <a:t> </a:t>
            </a:r>
            <a:r>
              <a:rPr lang="en-US" dirty="0" err="1"/>
              <a:t>sudaro</a:t>
            </a:r>
            <a:r>
              <a:rPr lang="en-US" dirty="0"/>
              <a:t> </a:t>
            </a:r>
            <a:r>
              <a:rPr lang="en-US" dirty="0" err="1"/>
              <a:t>daugelis</a:t>
            </a:r>
            <a:r>
              <a:rPr lang="en-US" dirty="0"/>
              <a:t> </a:t>
            </a:r>
            <a:r>
              <a:rPr lang="en-US" dirty="0" err="1" smtClean="0"/>
              <a:t>komponenčių</a:t>
            </a:r>
            <a:r>
              <a:rPr lang="en-US" dirty="0" smtClean="0"/>
              <a:t>.</a:t>
            </a:r>
            <a:endParaRPr lang="lt-LT" dirty="0" smtClean="0"/>
          </a:p>
          <a:p>
            <a:r>
              <a:rPr lang="en-US" dirty="0" smtClean="0"/>
              <a:t> </a:t>
            </a:r>
            <a:r>
              <a:rPr lang="en-US" dirty="0"/>
              <a:t>Kita </a:t>
            </a:r>
            <a:r>
              <a:rPr lang="en-US" dirty="0" err="1"/>
              <a:t>vertus</a:t>
            </a:r>
            <a:r>
              <a:rPr lang="en-US" dirty="0"/>
              <a:t>, </a:t>
            </a:r>
            <a:r>
              <a:rPr lang="en-US" dirty="0" err="1"/>
              <a:t>matematinio</a:t>
            </a:r>
            <a:r>
              <a:rPr lang="en-US" dirty="0"/>
              <a:t> </a:t>
            </a:r>
            <a:r>
              <a:rPr lang="en-US" dirty="0" err="1"/>
              <a:t>ugdymo</a:t>
            </a:r>
            <a:r>
              <a:rPr lang="en-US" dirty="0"/>
              <a:t> </a:t>
            </a:r>
            <a:r>
              <a:rPr lang="en-US" dirty="0" err="1"/>
              <a:t>tikslų</a:t>
            </a:r>
            <a:r>
              <a:rPr lang="en-US" dirty="0"/>
              <a:t> </a:t>
            </a:r>
            <a:r>
              <a:rPr lang="en-US" dirty="0" err="1"/>
              <a:t>pasirinkimas</a:t>
            </a:r>
            <a:r>
              <a:rPr lang="en-US" dirty="0"/>
              <a:t> </a:t>
            </a:r>
            <a:r>
              <a:rPr lang="en-US" dirty="0" err="1"/>
              <a:t>priklauso</a:t>
            </a:r>
            <a:r>
              <a:rPr lang="en-US" dirty="0"/>
              <a:t> </a:t>
            </a:r>
            <a:r>
              <a:rPr lang="en-US" dirty="0" err="1"/>
              <a:t>nuo</a:t>
            </a:r>
            <a:r>
              <a:rPr lang="en-US" dirty="0"/>
              <a:t> </a:t>
            </a:r>
            <a:r>
              <a:rPr lang="en-US" dirty="0" err="1"/>
              <a:t>ideologijos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interesų</a:t>
            </a:r>
            <a:r>
              <a:rPr lang="en-US" dirty="0"/>
              <a:t> </a:t>
            </a:r>
            <a:r>
              <a:rPr lang="en-US" dirty="0" err="1" smtClean="0"/>
              <a:t>grupės</a:t>
            </a:r>
            <a:r>
              <a:rPr lang="en-US" dirty="0" smtClean="0"/>
              <a:t>. </a:t>
            </a:r>
            <a:endParaRPr lang="lt-LT" dirty="0" smtClean="0"/>
          </a:p>
          <a:p>
            <a:r>
              <a:rPr lang="en-US" dirty="0" err="1" smtClean="0"/>
              <a:t>Manome</a:t>
            </a:r>
            <a:r>
              <a:rPr lang="en-US" dirty="0"/>
              <a:t>,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bendrajame</a:t>
            </a:r>
            <a:r>
              <a:rPr lang="en-US" dirty="0"/>
              <a:t> </a:t>
            </a:r>
            <a:r>
              <a:rPr lang="en-US" dirty="0" err="1"/>
              <a:t>ugdyme</a:t>
            </a:r>
            <a:r>
              <a:rPr lang="en-US" dirty="0"/>
              <a:t> </a:t>
            </a:r>
            <a:r>
              <a:rPr lang="en-US" dirty="0" err="1"/>
              <a:t>turėtume</a:t>
            </a:r>
            <a:r>
              <a:rPr lang="en-US" dirty="0"/>
              <a:t> </a:t>
            </a:r>
            <a:r>
              <a:rPr lang="en-US" dirty="0" err="1"/>
              <a:t>kalbėti</a:t>
            </a:r>
            <a:r>
              <a:rPr lang="en-US" dirty="0"/>
              <a:t> </a:t>
            </a:r>
            <a:r>
              <a:rPr lang="en-US" dirty="0" err="1"/>
              <a:t>apie</a:t>
            </a:r>
            <a:r>
              <a:rPr lang="en-US" dirty="0"/>
              <a:t> </a:t>
            </a:r>
            <a:r>
              <a:rPr lang="en-US" dirty="0" err="1"/>
              <a:t>bendrąjį</a:t>
            </a:r>
            <a:r>
              <a:rPr lang="en-US" dirty="0"/>
              <a:t> </a:t>
            </a:r>
            <a:r>
              <a:rPr lang="en-US" dirty="0" err="1"/>
              <a:t>matematinį</a:t>
            </a:r>
            <a:r>
              <a:rPr lang="en-US" dirty="0"/>
              <a:t> </a:t>
            </a:r>
            <a:r>
              <a:rPr lang="en-US" dirty="0" err="1"/>
              <a:t>išsilavinimą</a:t>
            </a:r>
            <a:r>
              <a:rPr lang="en-US" dirty="0"/>
              <a:t>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16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Bendrasis matematinis išsilavinimas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Toliau</a:t>
            </a:r>
            <a:r>
              <a:rPr lang="en-US" dirty="0"/>
              <a:t> </a:t>
            </a:r>
            <a:r>
              <a:rPr lang="en-US" i="1" dirty="0" err="1" smtClean="0"/>
              <a:t>bendruoju</a:t>
            </a:r>
            <a:r>
              <a:rPr lang="en-US" i="1" dirty="0" smtClean="0"/>
              <a:t> </a:t>
            </a:r>
            <a:r>
              <a:rPr lang="en-US" i="1" dirty="0" err="1"/>
              <a:t>matematiniu</a:t>
            </a:r>
            <a:r>
              <a:rPr lang="en-US" i="1" dirty="0"/>
              <a:t> </a:t>
            </a:r>
            <a:r>
              <a:rPr lang="en-US" i="1" dirty="0" err="1" smtClean="0"/>
              <a:t>išsilavinimu</a:t>
            </a:r>
            <a:r>
              <a:rPr lang="en-US" i="1" dirty="0" smtClean="0"/>
              <a:t> </a:t>
            </a:r>
            <a:r>
              <a:rPr lang="en-US" dirty="0" err="1"/>
              <a:t>vadiname</a:t>
            </a:r>
            <a:r>
              <a:rPr lang="en-US" dirty="0"/>
              <a:t> tai,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apima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 smtClean="0"/>
              <a:t>matematinį</a:t>
            </a:r>
            <a:r>
              <a:rPr lang="en-US" dirty="0" smtClean="0"/>
              <a:t> </a:t>
            </a:r>
            <a:r>
              <a:rPr lang="en-US" dirty="0" err="1"/>
              <a:t>raštingumą</a:t>
            </a:r>
            <a:r>
              <a:rPr lang="en-US" dirty="0"/>
              <a:t>,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matematinio</a:t>
            </a:r>
            <a:r>
              <a:rPr lang="en-US" dirty="0"/>
              <a:t> </a:t>
            </a:r>
            <a:r>
              <a:rPr lang="en-US" dirty="0" err="1"/>
              <a:t>samprotavimo</a:t>
            </a:r>
            <a:r>
              <a:rPr lang="en-US" dirty="0"/>
              <a:t> </a:t>
            </a:r>
            <a:r>
              <a:rPr lang="en-US" dirty="0" err="1"/>
              <a:t>gebėjimą</a:t>
            </a:r>
            <a:r>
              <a:rPr lang="en-US" dirty="0"/>
              <a:t>. </a:t>
            </a:r>
            <a:endParaRPr lang="lt-LT" dirty="0" smtClean="0"/>
          </a:p>
          <a:p>
            <a:r>
              <a:rPr lang="en-US" dirty="0" smtClean="0"/>
              <a:t>Greta </a:t>
            </a:r>
            <a:r>
              <a:rPr lang="en-US" dirty="0" err="1"/>
              <a:t>pastarųjų</a:t>
            </a:r>
            <a:r>
              <a:rPr lang="en-US" dirty="0"/>
              <a:t> </a:t>
            </a:r>
            <a:r>
              <a:rPr lang="en-US" dirty="0" err="1"/>
              <a:t>bendrajam</a:t>
            </a:r>
            <a:r>
              <a:rPr lang="en-US" dirty="0"/>
              <a:t> </a:t>
            </a:r>
            <a:r>
              <a:rPr lang="en-US" dirty="0" err="1"/>
              <a:t>matematiniam</a:t>
            </a:r>
            <a:r>
              <a:rPr lang="en-US" dirty="0"/>
              <a:t> </a:t>
            </a:r>
            <a:r>
              <a:rPr lang="en-US" dirty="0" err="1"/>
              <a:t>išsilavinimui</a:t>
            </a:r>
            <a:r>
              <a:rPr lang="en-US" dirty="0"/>
              <a:t> </a:t>
            </a:r>
            <a:r>
              <a:rPr lang="en-US" dirty="0" err="1"/>
              <a:t>yra</a:t>
            </a:r>
            <a:r>
              <a:rPr lang="en-US" dirty="0"/>
              <a:t> </a:t>
            </a:r>
            <a:r>
              <a:rPr lang="en-US" dirty="0" err="1"/>
              <a:t>būtina</a:t>
            </a:r>
            <a:r>
              <a:rPr lang="en-US" dirty="0"/>
              <a:t> </a:t>
            </a:r>
            <a:r>
              <a:rPr lang="en-US" dirty="0" err="1"/>
              <a:t>pažintis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matematikos</a:t>
            </a:r>
            <a:r>
              <a:rPr lang="en-US" dirty="0"/>
              <a:t> </a:t>
            </a:r>
            <a:r>
              <a:rPr lang="en-US" dirty="0" err="1"/>
              <a:t>idėjų</a:t>
            </a:r>
            <a:r>
              <a:rPr lang="en-US" dirty="0"/>
              <a:t> </a:t>
            </a:r>
            <a:r>
              <a:rPr lang="en-US" dirty="0" err="1"/>
              <a:t>istorija</a:t>
            </a:r>
            <a:r>
              <a:rPr lang="en-US" dirty="0"/>
              <a:t>. </a:t>
            </a:r>
            <a:endParaRPr lang="lt-LT" dirty="0" smtClean="0"/>
          </a:p>
          <a:p>
            <a:r>
              <a:rPr lang="lt-LT" dirty="0" smtClean="0"/>
              <a:t>Bendrasis matematinis išsilavinimas</a:t>
            </a:r>
            <a:r>
              <a:rPr lang="en-US" dirty="0" smtClean="0"/>
              <a:t> </a:t>
            </a:r>
            <a:r>
              <a:rPr lang="en-US" dirty="0" err="1"/>
              <a:t>turėtų</a:t>
            </a:r>
            <a:r>
              <a:rPr lang="en-US" dirty="0"/>
              <a:t> </a:t>
            </a:r>
            <a:r>
              <a:rPr lang="en-US" dirty="0" err="1"/>
              <a:t>apimti</a:t>
            </a:r>
            <a:r>
              <a:rPr lang="en-US" dirty="0"/>
              <a:t> </a:t>
            </a:r>
            <a:r>
              <a:rPr lang="en-US" dirty="0" err="1"/>
              <a:t>daugumą</a:t>
            </a:r>
            <a:r>
              <a:rPr lang="en-US" dirty="0"/>
              <a:t> </a:t>
            </a:r>
            <a:r>
              <a:rPr lang="en-US" dirty="0" err="1"/>
              <a:t>ideologinių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interesų</a:t>
            </a:r>
            <a:r>
              <a:rPr lang="en-US" dirty="0"/>
              <a:t> </a:t>
            </a:r>
            <a:r>
              <a:rPr lang="en-US" dirty="0" err="1"/>
              <a:t>grupių</a:t>
            </a:r>
            <a:r>
              <a:rPr lang="en-US" dirty="0"/>
              <a:t> </a:t>
            </a:r>
            <a:r>
              <a:rPr lang="en-US" dirty="0" err="1"/>
              <a:t>tikslų</a:t>
            </a:r>
            <a:r>
              <a:rPr lang="en-US" dirty="0"/>
              <a:t>. </a:t>
            </a:r>
          </a:p>
          <a:p>
            <a:r>
              <a:rPr lang="en-US" dirty="0" err="1"/>
              <a:t>Tuo</a:t>
            </a:r>
            <a:r>
              <a:rPr lang="en-US" dirty="0"/>
              <a:t> </a:t>
            </a:r>
            <a:r>
              <a:rPr lang="en-US" dirty="0" err="1"/>
              <a:t>tarpu</a:t>
            </a:r>
            <a:r>
              <a:rPr lang="en-US" dirty="0"/>
              <a:t> </a:t>
            </a:r>
            <a:r>
              <a:rPr lang="en-US" dirty="0" err="1"/>
              <a:t>akademinis</a:t>
            </a:r>
            <a:r>
              <a:rPr lang="en-US" dirty="0"/>
              <a:t> </a:t>
            </a:r>
            <a:r>
              <a:rPr lang="en-US" dirty="0" err="1"/>
              <a:t>matematinis</a:t>
            </a:r>
            <a:r>
              <a:rPr lang="en-US" dirty="0"/>
              <a:t> </a:t>
            </a:r>
            <a:r>
              <a:rPr lang="en-US" dirty="0" err="1"/>
              <a:t>išsilavinimas</a:t>
            </a:r>
            <a:r>
              <a:rPr lang="en-US" dirty="0"/>
              <a:t> </a:t>
            </a:r>
            <a:r>
              <a:rPr lang="en-US" dirty="0" err="1"/>
              <a:t>įgyjamas</a:t>
            </a:r>
            <a:r>
              <a:rPr lang="en-US" dirty="0"/>
              <a:t> </a:t>
            </a:r>
            <a:r>
              <a:rPr lang="en-US" dirty="0" err="1"/>
              <a:t>universitete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82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Dešimtainės trupmenos ir jų aritmetika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Šia tema iliustruosime </a:t>
            </a:r>
            <a:r>
              <a:rPr lang="lt-LT" dirty="0"/>
              <a:t>s</a:t>
            </a:r>
            <a:r>
              <a:rPr lang="en-US" dirty="0" err="1" smtClean="0"/>
              <a:t>kirtumą</a:t>
            </a:r>
            <a:r>
              <a:rPr lang="en-US" dirty="0" smtClean="0"/>
              <a:t> </a:t>
            </a:r>
            <a:r>
              <a:rPr lang="en-US" dirty="0"/>
              <a:t>tarp </a:t>
            </a:r>
            <a:r>
              <a:rPr lang="en-US" dirty="0" err="1"/>
              <a:t>orientacijos</a:t>
            </a:r>
            <a:r>
              <a:rPr lang="en-US" dirty="0"/>
              <a:t> į </a:t>
            </a:r>
            <a:r>
              <a:rPr lang="en-US" dirty="0" err="1"/>
              <a:t>matematinį</a:t>
            </a:r>
            <a:r>
              <a:rPr lang="en-US" dirty="0"/>
              <a:t> </a:t>
            </a:r>
            <a:r>
              <a:rPr lang="en-US" dirty="0" err="1"/>
              <a:t>raštingumą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orientacijos</a:t>
            </a:r>
            <a:r>
              <a:rPr lang="en-US" dirty="0"/>
              <a:t> į </a:t>
            </a:r>
            <a:r>
              <a:rPr lang="en-US" dirty="0" err="1"/>
              <a:t>matematinį</a:t>
            </a:r>
            <a:r>
              <a:rPr lang="en-US" dirty="0"/>
              <a:t> </a:t>
            </a:r>
            <a:r>
              <a:rPr lang="en-US" dirty="0" err="1" smtClean="0"/>
              <a:t>samprotavimą</a:t>
            </a:r>
            <a:r>
              <a:rPr lang="lt-LT" dirty="0" smtClean="0"/>
              <a:t>.</a:t>
            </a:r>
          </a:p>
          <a:p>
            <a:endParaRPr lang="lt-LT" dirty="0" smtClean="0"/>
          </a:p>
          <a:p>
            <a:r>
              <a:rPr lang="en-US" dirty="0" err="1"/>
              <a:t>Vadovėliuose</a:t>
            </a:r>
            <a:r>
              <a:rPr lang="en-US" dirty="0"/>
              <a:t> </a:t>
            </a:r>
            <a:r>
              <a:rPr lang="en-US" dirty="0" err="1"/>
              <a:t>veiksmų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dešimtainėmis</a:t>
            </a:r>
            <a:r>
              <a:rPr lang="en-US" dirty="0"/>
              <a:t> </a:t>
            </a:r>
            <a:r>
              <a:rPr lang="en-US" dirty="0" err="1"/>
              <a:t>trupmenomis</a:t>
            </a:r>
            <a:r>
              <a:rPr lang="en-US" dirty="0"/>
              <a:t> </a:t>
            </a:r>
            <a:r>
              <a:rPr lang="en-US" dirty="0" err="1"/>
              <a:t>taisyklės</a:t>
            </a:r>
            <a:r>
              <a:rPr lang="en-US" dirty="0"/>
              <a:t> </a:t>
            </a:r>
            <a:r>
              <a:rPr lang="en-US" dirty="0" err="1"/>
              <a:t>formuluojamos</a:t>
            </a:r>
            <a:r>
              <a:rPr lang="en-US" dirty="0"/>
              <a:t> be </a:t>
            </a:r>
            <a:r>
              <a:rPr lang="en-US" dirty="0" err="1" smtClean="0"/>
              <a:t>paaiškinimo</a:t>
            </a:r>
            <a:r>
              <a:rPr lang="en-US" dirty="0"/>
              <a:t>. </a:t>
            </a:r>
            <a:endParaRPr lang="lt-LT" dirty="0" smtClean="0"/>
          </a:p>
          <a:p>
            <a:r>
              <a:rPr lang="en-US" dirty="0" err="1" smtClean="0"/>
              <a:t>Keletas</a:t>
            </a:r>
            <a:r>
              <a:rPr lang="en-US" dirty="0" smtClean="0"/>
              <a:t> </a:t>
            </a:r>
            <a:r>
              <a:rPr lang="en-US" dirty="0" err="1"/>
              <a:t>pavyzdžių</a:t>
            </a:r>
            <a:r>
              <a:rPr lang="en-US" dirty="0"/>
              <a:t> </a:t>
            </a:r>
            <a:r>
              <a:rPr lang="en-US" dirty="0" err="1"/>
              <a:t>iš</a:t>
            </a:r>
            <a:r>
              <a:rPr lang="en-US" dirty="0"/>
              <a:t> </a:t>
            </a:r>
            <a:r>
              <a:rPr lang="en-US" dirty="0" err="1"/>
              <a:t>vieno</a:t>
            </a:r>
            <a:r>
              <a:rPr lang="en-US" dirty="0"/>
              <a:t> 5 </a:t>
            </a:r>
            <a:r>
              <a:rPr lang="en-US" dirty="0" err="1"/>
              <a:t>klasės</a:t>
            </a:r>
            <a:r>
              <a:rPr lang="en-US" dirty="0"/>
              <a:t> </a:t>
            </a:r>
            <a:r>
              <a:rPr lang="en-US" dirty="0" err="1"/>
              <a:t>vadovėlio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5962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Dešimtainės trupmenos ir jų aritmetika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i="1" dirty="0"/>
              <a:t>Dešimtainės trupmenos stulpeliu </a:t>
            </a:r>
            <a:r>
              <a:rPr lang="lt-LT" b="1" i="1" dirty="0"/>
              <a:t>sudedamos</a:t>
            </a:r>
            <a:r>
              <a:rPr lang="lt-LT" i="1" dirty="0"/>
              <a:t> taip:</a:t>
            </a:r>
            <a:endParaRPr lang="en-US" dirty="0"/>
          </a:p>
          <a:p>
            <a:pPr lvl="0"/>
            <a:r>
              <a:rPr lang="lt-LT" i="1" dirty="0" smtClean="0"/>
              <a:t>1. </a:t>
            </a:r>
            <a:r>
              <a:rPr lang="lt-LT" i="1" dirty="0" err="1" smtClean="0"/>
              <a:t>Vienvardžių</a:t>
            </a:r>
            <a:r>
              <a:rPr lang="lt-LT" i="1" dirty="0" smtClean="0"/>
              <a:t> </a:t>
            </a:r>
            <a:r>
              <a:rPr lang="lt-LT" i="1" dirty="0"/>
              <a:t>skyrių skaitmenys rašomi vienas po kito, o kablelis – po kableliu.</a:t>
            </a:r>
            <a:endParaRPr lang="en-US" dirty="0"/>
          </a:p>
          <a:p>
            <a:pPr lvl="0"/>
            <a:r>
              <a:rPr lang="lt-LT" i="1" dirty="0" smtClean="0"/>
              <a:t>2. Sudedami </a:t>
            </a:r>
            <a:r>
              <a:rPr lang="lt-LT" i="1" dirty="0"/>
              <a:t>kaip natūralieji skaičiai.</a:t>
            </a:r>
            <a:endParaRPr lang="en-US" dirty="0"/>
          </a:p>
          <a:p>
            <a:pPr lvl="0"/>
            <a:r>
              <a:rPr lang="lt-LT" i="1" dirty="0" smtClean="0"/>
              <a:t>3. Kablelis </a:t>
            </a:r>
            <a:r>
              <a:rPr lang="lt-LT" i="1" dirty="0"/>
              <a:t>rašomas po kableliu.</a:t>
            </a:r>
            <a:endParaRPr lang="en-US" dirty="0"/>
          </a:p>
          <a:p>
            <a:r>
              <a:rPr lang="lt-LT" i="1" dirty="0"/>
              <a:t>Dešimtainė trupmena iš dešimtainės trupmenos </a:t>
            </a:r>
            <a:r>
              <a:rPr lang="lt-LT" b="1" i="1" dirty="0"/>
              <a:t>dauginama</a:t>
            </a:r>
            <a:r>
              <a:rPr lang="lt-LT" i="1" dirty="0"/>
              <a:t> taip:</a:t>
            </a:r>
            <a:endParaRPr lang="en-US" dirty="0"/>
          </a:p>
          <a:p>
            <a:pPr lvl="0"/>
            <a:r>
              <a:rPr lang="lt-LT" i="1" dirty="0" smtClean="0"/>
              <a:t>1. Dauginama </a:t>
            </a:r>
            <a:r>
              <a:rPr lang="lt-LT" i="1" dirty="0"/>
              <a:t>kaip natūralieji skaičiai, nekreipiant dėmesio į kablelius.</a:t>
            </a:r>
            <a:endParaRPr lang="en-US" dirty="0"/>
          </a:p>
          <a:p>
            <a:pPr lvl="0"/>
            <a:r>
              <a:rPr lang="lt-LT" i="1" dirty="0" smtClean="0"/>
              <a:t>2. Sandaugoje </a:t>
            </a:r>
            <a:r>
              <a:rPr lang="lt-LT" i="1" dirty="0"/>
              <a:t>kableliu iš dešinės atskiriama tiek dešimtainių ženklų, kiek jų yra abiejose trupmenose.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98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Dešimtainės trupmenos ir jų aritmetika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Šių</a:t>
            </a:r>
            <a:r>
              <a:rPr lang="en-US" dirty="0"/>
              <a:t> </a:t>
            </a:r>
            <a:r>
              <a:rPr lang="en-US" dirty="0" err="1"/>
              <a:t>taisyklių</a:t>
            </a:r>
            <a:r>
              <a:rPr lang="en-US" dirty="0"/>
              <a:t> </a:t>
            </a:r>
            <a:r>
              <a:rPr lang="en-US" dirty="0" err="1"/>
              <a:t>aiškinimo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pagrindimo</a:t>
            </a:r>
            <a:r>
              <a:rPr lang="en-US" dirty="0"/>
              <a:t> </a:t>
            </a:r>
            <a:r>
              <a:rPr lang="en-US" dirty="0" err="1"/>
              <a:t>vadovėlyje</a:t>
            </a:r>
            <a:r>
              <a:rPr lang="en-US" dirty="0"/>
              <a:t> </a:t>
            </a:r>
            <a:r>
              <a:rPr lang="en-US" dirty="0" err="1"/>
              <a:t>nėra</a:t>
            </a:r>
            <a:r>
              <a:rPr lang="en-US" dirty="0"/>
              <a:t>. </a:t>
            </a:r>
            <a:endParaRPr lang="lt-LT" dirty="0" smtClean="0"/>
          </a:p>
          <a:p>
            <a:r>
              <a:rPr lang="en-US" dirty="0" err="1" smtClean="0"/>
              <a:t>Yra</a:t>
            </a:r>
            <a:r>
              <a:rPr lang="en-US" dirty="0" smtClean="0"/>
              <a:t> </a:t>
            </a:r>
            <a:r>
              <a:rPr lang="en-US" dirty="0" err="1"/>
              <a:t>daug</a:t>
            </a:r>
            <a:r>
              <a:rPr lang="en-US" dirty="0"/>
              <a:t> </a:t>
            </a:r>
            <a:r>
              <a:rPr lang="en-US" dirty="0" err="1"/>
              <a:t>šių</a:t>
            </a:r>
            <a:r>
              <a:rPr lang="en-US" dirty="0"/>
              <a:t> </a:t>
            </a:r>
            <a:r>
              <a:rPr lang="en-US" dirty="0" err="1"/>
              <a:t>taisyklių</a:t>
            </a:r>
            <a:r>
              <a:rPr lang="en-US" dirty="0"/>
              <a:t> </a:t>
            </a:r>
            <a:r>
              <a:rPr lang="en-US" dirty="0" err="1"/>
              <a:t>taikymo</a:t>
            </a:r>
            <a:r>
              <a:rPr lang="en-US" dirty="0"/>
              <a:t> </a:t>
            </a:r>
            <a:r>
              <a:rPr lang="en-US" dirty="0" err="1"/>
              <a:t>pavyzdžių</a:t>
            </a:r>
            <a:r>
              <a:rPr lang="en-US" dirty="0"/>
              <a:t>. </a:t>
            </a:r>
            <a:endParaRPr lang="lt-LT" dirty="0" smtClean="0"/>
          </a:p>
          <a:p>
            <a:r>
              <a:rPr lang="en-US" dirty="0" smtClean="0"/>
              <a:t>Kur </a:t>
            </a:r>
            <a:r>
              <a:rPr lang="en-US" dirty="0" err="1"/>
              <a:t>problema</a:t>
            </a:r>
            <a:r>
              <a:rPr lang="en-US" dirty="0"/>
              <a:t>? </a:t>
            </a:r>
            <a:endParaRPr lang="lt-LT" dirty="0" smtClean="0"/>
          </a:p>
          <a:p>
            <a:r>
              <a:rPr lang="en-US" dirty="0" err="1" smtClean="0"/>
              <a:t>Tarkime</a:t>
            </a:r>
            <a:r>
              <a:rPr lang="en-US" dirty="0" smtClean="0"/>
              <a:t> </a:t>
            </a:r>
            <a:r>
              <a:rPr lang="en-US" dirty="0" err="1"/>
              <a:t>turime</a:t>
            </a:r>
            <a:r>
              <a:rPr lang="en-US" dirty="0"/>
              <a:t> </a:t>
            </a:r>
            <a:r>
              <a:rPr lang="en-US" dirty="0" err="1"/>
              <a:t>trupmenas</a:t>
            </a:r>
            <a:r>
              <a:rPr lang="en-US" dirty="0"/>
              <a:t> </a:t>
            </a:r>
            <a:r>
              <a:rPr lang="en-US" dirty="0" smtClean="0"/>
              <a:t>0.4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smtClean="0"/>
              <a:t>0.7. </a:t>
            </a:r>
            <a:endParaRPr lang="en-US" dirty="0"/>
          </a:p>
          <a:p>
            <a:r>
              <a:rPr lang="en-US" dirty="0" err="1"/>
              <a:t>Pagal</a:t>
            </a:r>
            <a:r>
              <a:rPr lang="en-US" dirty="0"/>
              <a:t> </a:t>
            </a:r>
            <a:r>
              <a:rPr lang="en-US" dirty="0" err="1"/>
              <a:t>šias</a:t>
            </a:r>
            <a:r>
              <a:rPr lang="en-US" dirty="0"/>
              <a:t> </a:t>
            </a:r>
            <a:r>
              <a:rPr lang="en-US" dirty="0" err="1"/>
              <a:t>taisykles</a:t>
            </a:r>
            <a:r>
              <a:rPr lang="en-US" dirty="0"/>
              <a:t> </a:t>
            </a:r>
            <a:r>
              <a:rPr lang="en-US" dirty="0" err="1"/>
              <a:t>jų</a:t>
            </a:r>
            <a:r>
              <a:rPr lang="en-US" dirty="0"/>
              <a:t> </a:t>
            </a:r>
            <a:r>
              <a:rPr lang="en-US" dirty="0" err="1"/>
              <a:t>suma</a:t>
            </a:r>
            <a:r>
              <a:rPr lang="en-US" dirty="0"/>
              <a:t> </a:t>
            </a:r>
            <a:r>
              <a:rPr lang="en-US" dirty="0" err="1"/>
              <a:t>yra</a:t>
            </a:r>
            <a:r>
              <a:rPr lang="en-US" dirty="0"/>
              <a:t> </a:t>
            </a:r>
            <a:r>
              <a:rPr lang="en-US" dirty="0" smtClean="0"/>
              <a:t>1.1, </a:t>
            </a:r>
            <a:r>
              <a:rPr lang="en-US" dirty="0"/>
              <a:t>o </a:t>
            </a:r>
            <a:r>
              <a:rPr lang="en-US" dirty="0" err="1"/>
              <a:t>sandauga</a:t>
            </a:r>
            <a:r>
              <a:rPr lang="en-US" dirty="0"/>
              <a:t> </a:t>
            </a:r>
            <a:r>
              <a:rPr lang="en-US" dirty="0" err="1"/>
              <a:t>yra</a:t>
            </a:r>
            <a:r>
              <a:rPr lang="en-US" dirty="0"/>
              <a:t> </a:t>
            </a:r>
            <a:r>
              <a:rPr lang="en-US" dirty="0" smtClean="0"/>
              <a:t>0.28. </a:t>
            </a:r>
            <a:endParaRPr lang="lt-LT" dirty="0" smtClean="0"/>
          </a:p>
          <a:p>
            <a:r>
              <a:rPr lang="en-US" dirty="0" err="1" smtClean="0"/>
              <a:t>Pirmuoju</a:t>
            </a:r>
            <a:r>
              <a:rPr lang="en-US" dirty="0" smtClean="0"/>
              <a:t> </a:t>
            </a:r>
            <a:r>
              <a:rPr lang="en-US" dirty="0" err="1"/>
              <a:t>atveju</a:t>
            </a:r>
            <a:r>
              <a:rPr lang="en-US" dirty="0"/>
              <a:t> </a:t>
            </a:r>
            <a:r>
              <a:rPr lang="en-US" dirty="0" err="1"/>
              <a:t>turime</a:t>
            </a:r>
            <a:r>
              <a:rPr lang="en-US" dirty="0"/>
              <a:t> </a:t>
            </a:r>
            <a:r>
              <a:rPr lang="en-US" dirty="0" err="1"/>
              <a:t>vieną</a:t>
            </a:r>
            <a:r>
              <a:rPr lang="en-US" dirty="0"/>
              <a:t> </a:t>
            </a:r>
            <a:r>
              <a:rPr lang="en-US" dirty="0" err="1"/>
              <a:t>skaitmenį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kablelio</a:t>
            </a:r>
            <a:r>
              <a:rPr lang="en-US" dirty="0"/>
              <a:t>, </a:t>
            </a:r>
            <a:endParaRPr lang="lt-LT" dirty="0" smtClean="0"/>
          </a:p>
          <a:p>
            <a:r>
              <a:rPr lang="en-US" dirty="0" smtClean="0"/>
              <a:t>o </a:t>
            </a:r>
            <a:r>
              <a:rPr lang="en-US" dirty="0" err="1"/>
              <a:t>antruoju</a:t>
            </a:r>
            <a:r>
              <a:rPr lang="en-US" dirty="0"/>
              <a:t> – du </a:t>
            </a:r>
            <a:r>
              <a:rPr lang="en-US" dirty="0" err="1"/>
              <a:t>skaitmenis</a:t>
            </a:r>
            <a:r>
              <a:rPr lang="en-US" dirty="0"/>
              <a:t>. </a:t>
            </a:r>
            <a:endParaRPr lang="lt-LT" dirty="0" smtClean="0"/>
          </a:p>
          <a:p>
            <a:r>
              <a:rPr lang="en-US" dirty="0" err="1" smtClean="0"/>
              <a:t>Paaiškinimo</a:t>
            </a:r>
            <a:r>
              <a:rPr lang="en-US" dirty="0"/>
              <a:t>, </a:t>
            </a:r>
            <a:r>
              <a:rPr lang="en-US" dirty="0" err="1"/>
              <a:t>kodėl</a:t>
            </a:r>
            <a:r>
              <a:rPr lang="en-US" dirty="0"/>
              <a:t> </a:t>
            </a:r>
            <a:r>
              <a:rPr lang="en-US" dirty="0" err="1"/>
              <a:t>toks</a:t>
            </a:r>
            <a:r>
              <a:rPr lang="en-US" dirty="0"/>
              <a:t> </a:t>
            </a:r>
            <a:r>
              <a:rPr lang="en-US" dirty="0" err="1"/>
              <a:t>skirtumas</a:t>
            </a:r>
            <a:r>
              <a:rPr lang="en-US" dirty="0"/>
              <a:t>, </a:t>
            </a:r>
            <a:r>
              <a:rPr lang="en-US" dirty="0" err="1"/>
              <a:t>vadovėlyje</a:t>
            </a:r>
            <a:r>
              <a:rPr lang="en-US" dirty="0"/>
              <a:t> </a:t>
            </a:r>
            <a:r>
              <a:rPr lang="en-US" dirty="0" err="1"/>
              <a:t>nėra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93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Dešimtainės trupmenos ir jų aritmetika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err="1"/>
                  <a:t>Jei</a:t>
                </a:r>
                <a:r>
                  <a:rPr lang="en-US" dirty="0"/>
                  <a:t> </a:t>
                </a:r>
                <a:r>
                  <a:rPr lang="en-US" dirty="0" err="1"/>
                  <a:t>dešimtainių</a:t>
                </a:r>
                <a:r>
                  <a:rPr lang="en-US" dirty="0"/>
                  <a:t> </a:t>
                </a:r>
                <a:r>
                  <a:rPr lang="en-US" dirty="0" err="1"/>
                  <a:t>trupmenų</a:t>
                </a:r>
                <a:r>
                  <a:rPr lang="en-US" dirty="0"/>
                  <a:t> </a:t>
                </a:r>
                <a:r>
                  <a:rPr lang="en-US" dirty="0" err="1"/>
                  <a:t>aritmetika</a:t>
                </a:r>
                <a:r>
                  <a:rPr lang="en-US" dirty="0"/>
                  <a:t> </a:t>
                </a:r>
                <a:r>
                  <a:rPr lang="en-US" dirty="0" err="1"/>
                  <a:t>būtų</a:t>
                </a:r>
                <a:r>
                  <a:rPr lang="en-US" dirty="0"/>
                  <a:t> </a:t>
                </a:r>
                <a:r>
                  <a:rPr lang="en-US" dirty="0" err="1"/>
                  <a:t>mokoma</a:t>
                </a:r>
                <a:r>
                  <a:rPr lang="en-US" dirty="0"/>
                  <a:t> </a:t>
                </a:r>
                <a:r>
                  <a:rPr lang="en-US" dirty="0" err="1"/>
                  <a:t>kaip</a:t>
                </a:r>
                <a:r>
                  <a:rPr lang="en-US" dirty="0"/>
                  <a:t> </a:t>
                </a:r>
                <a:r>
                  <a:rPr lang="en-US" dirty="0" err="1"/>
                  <a:t>paprastųjų</a:t>
                </a:r>
                <a:r>
                  <a:rPr lang="en-US" dirty="0"/>
                  <a:t> </a:t>
                </a:r>
                <a:r>
                  <a:rPr lang="en-US" dirty="0" err="1"/>
                  <a:t>trupmenų</a:t>
                </a:r>
                <a:r>
                  <a:rPr lang="en-US" dirty="0"/>
                  <a:t> </a:t>
                </a:r>
                <a:r>
                  <a:rPr lang="en-US" dirty="0" err="1"/>
                  <a:t>aritmetikos</a:t>
                </a:r>
                <a:r>
                  <a:rPr lang="en-US" dirty="0"/>
                  <a:t> </a:t>
                </a:r>
                <a:r>
                  <a:rPr lang="en-US" dirty="0" err="1"/>
                  <a:t>atskiras</a:t>
                </a:r>
                <a:r>
                  <a:rPr lang="en-US" dirty="0"/>
                  <a:t> </a:t>
                </a:r>
                <a:r>
                  <a:rPr lang="en-US" dirty="0" err="1"/>
                  <a:t>atvejis</a:t>
                </a:r>
                <a:r>
                  <a:rPr lang="en-US" dirty="0"/>
                  <a:t>, tai </a:t>
                </a:r>
                <a:r>
                  <a:rPr lang="en-US" dirty="0" err="1"/>
                  <a:t>galėtume</a:t>
                </a:r>
                <a:r>
                  <a:rPr lang="en-US" dirty="0"/>
                  <a:t> </a:t>
                </a:r>
                <a:r>
                  <a:rPr lang="en-US" dirty="0" err="1"/>
                  <a:t>aiškinti</a:t>
                </a:r>
                <a:r>
                  <a:rPr lang="en-US" dirty="0"/>
                  <a:t> </a:t>
                </a:r>
                <a:r>
                  <a:rPr lang="en-US" dirty="0" err="1"/>
                  <a:t>taip</a:t>
                </a:r>
                <a:endParaRPr lang="en-US" dirty="0"/>
              </a:p>
              <a:p>
                <a:endParaRPr lang="en-US" dirty="0"/>
              </a:p>
              <a:p>
                <a:pPr algn="ctr"/>
                <a:r>
                  <a:rPr lang="en-US" dirty="0"/>
                  <a:t>0.4 + 0.7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 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= 1.</a:t>
                </a:r>
                <a:r>
                  <a:rPr lang="lt-LT" dirty="0"/>
                  <a:t>1        </a:t>
                </a:r>
              </a:p>
              <a:p>
                <a:pPr marL="0" indent="0" algn="ctr">
                  <a:buNone/>
                </a:pPr>
                <a:r>
                  <a:rPr lang="en-US" dirty="0" smtClean="0"/>
                  <a:t>      </a:t>
                </a:r>
                <a:endParaRPr lang="lt-LT" dirty="0" smtClean="0"/>
              </a:p>
              <a:p>
                <a:pPr algn="ctr"/>
                <a:r>
                  <a:rPr lang="en-US" dirty="0" smtClean="0"/>
                  <a:t>0.4 </a:t>
                </a:r>
                <a:r>
                  <a:rPr lang="en-US" dirty="0"/>
                  <a:t>ˣ 0.7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 ˣ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28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 =0.28  .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505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Dešimtainės trupmenos ir jų aritmetika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Pastaruosius veiksmus galima paaiškinti paprastųjų trupmenų sumos ir daugybos operacijų apibrėžtimis naudojant skaičių tiesę. </a:t>
            </a:r>
            <a:endParaRPr lang="lt-LT" dirty="0" smtClean="0"/>
          </a:p>
          <a:p>
            <a:r>
              <a:rPr lang="lt-LT" dirty="0" smtClean="0"/>
              <a:t>Tačiau </a:t>
            </a:r>
            <a:r>
              <a:rPr lang="lt-LT" dirty="0"/>
              <a:t>tokia aiškinimo strategija nepritaikoma laikantis požiūrio, kad paprastųjų trupmenų aritmetiką geriau pateikti po dešimtainių, pavyzdžiui, 6 klasėje.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9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Pristatymo planas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endParaRPr lang="lt-LT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lt-LT" dirty="0" smtClean="0"/>
              <a:t> Įvadas </a:t>
            </a:r>
            <a:r>
              <a:rPr lang="lt-LT" dirty="0" smtClean="0"/>
              <a:t>- </a:t>
            </a:r>
            <a:r>
              <a:rPr lang="lt-LT" dirty="0"/>
              <a:t>m</a:t>
            </a:r>
            <a:r>
              <a:rPr lang="lt-LT" dirty="0" smtClean="0"/>
              <a:t>atematikos mokymo tikslai;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lt-LT" dirty="0" smtClean="0"/>
              <a:t> Matematinis </a:t>
            </a:r>
            <a:r>
              <a:rPr lang="lt-LT" dirty="0" smtClean="0"/>
              <a:t>raštingumas;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lt-LT" dirty="0" smtClean="0"/>
              <a:t> Dešimtainės </a:t>
            </a:r>
            <a:r>
              <a:rPr lang="lt-LT" dirty="0" smtClean="0"/>
              <a:t>trupmenos ir jų aritmetika</a:t>
            </a:r>
            <a:r>
              <a:rPr lang="lt-LT" dirty="0" smtClean="0"/>
              <a:t>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lt-LT" dirty="0" smtClean="0"/>
              <a:t> Matematinės sąvokos;</a:t>
            </a:r>
            <a:endParaRPr lang="lt-LT" dirty="0"/>
          </a:p>
          <a:p>
            <a:pPr>
              <a:buFont typeface="Courier New" panose="02070309020205020404" pitchFamily="49" charset="0"/>
              <a:buChar char="o"/>
            </a:pPr>
            <a:r>
              <a:rPr lang="lt-LT" dirty="0" smtClean="0"/>
              <a:t> Matematinis </a:t>
            </a:r>
            <a:r>
              <a:rPr lang="lt-LT" dirty="0" smtClean="0"/>
              <a:t>samprotavimas;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lt-LT" smtClean="0"/>
              <a:t> Išvados</a:t>
            </a:r>
            <a:r>
              <a:rPr lang="lt-LT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3401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Dešimtainės trupmenos ir jų aritmetika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Vienas įdomus argumentas, kodėl paprastųjų trupmenų aritmetika geriau po dešimtainių trupmenų aritmetikos yra nuoroda į realųjį pasaulį. </a:t>
            </a:r>
            <a:endParaRPr lang="lt-LT" dirty="0" smtClean="0"/>
          </a:p>
          <a:p>
            <a:r>
              <a:rPr lang="lt-LT" dirty="0" smtClean="0"/>
              <a:t>Teigiama</a:t>
            </a:r>
            <a:r>
              <a:rPr lang="lt-LT" dirty="0"/>
              <a:t>, kad dešimtainių trupmenų pavyzdžių su realaus pasaulio kontekstu yra daugiau, negu paprastųjų trupmenų. </a:t>
            </a:r>
            <a:endParaRPr lang="lt-LT" dirty="0" smtClean="0"/>
          </a:p>
          <a:p>
            <a:r>
              <a:rPr lang="lt-LT" dirty="0" smtClean="0"/>
              <a:t>Šio </a:t>
            </a:r>
            <a:r>
              <a:rPr lang="lt-LT" dirty="0"/>
              <a:t>argumento esmė yra ta, kad iliustravimas realiuoju pasauliu laikomas geriau padedančiu suprasti mokyklinę matematiką, negu matematinis pagrindimas.  </a:t>
            </a:r>
            <a:endParaRPr lang="en-US" dirty="0"/>
          </a:p>
          <a:p>
            <a:r>
              <a:rPr lang="en-US" dirty="0" err="1"/>
              <a:t>Kitas</a:t>
            </a:r>
            <a:r>
              <a:rPr lang="en-US" dirty="0"/>
              <a:t> </a:t>
            </a:r>
            <a:r>
              <a:rPr lang="en-US" dirty="0" err="1"/>
              <a:t>argumentas</a:t>
            </a:r>
            <a:r>
              <a:rPr lang="en-US" dirty="0"/>
              <a:t> - </a:t>
            </a:r>
            <a:r>
              <a:rPr lang="en-US" dirty="0" err="1"/>
              <a:t>mokymo</a:t>
            </a:r>
            <a:r>
              <a:rPr lang="en-US" dirty="0"/>
              <a:t> </a:t>
            </a:r>
            <a:r>
              <a:rPr lang="en-US" dirty="0" err="1"/>
              <a:t>tradicija</a:t>
            </a:r>
            <a:r>
              <a:rPr lang="en-US" dirty="0"/>
              <a:t>. </a:t>
            </a:r>
            <a:r>
              <a:rPr lang="en-US" dirty="0" err="1"/>
              <a:t>Sunku</a:t>
            </a:r>
            <a:r>
              <a:rPr lang="en-US" dirty="0"/>
              <a:t> </a:t>
            </a:r>
            <a:r>
              <a:rPr lang="en-US" dirty="0" err="1"/>
              <a:t>keisti</a:t>
            </a:r>
            <a:r>
              <a:rPr lang="en-US" dirty="0"/>
              <a:t> tai,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įprasta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44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Dešimtainės trupmenos ir jų aritmetika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Šis</a:t>
            </a:r>
            <a:r>
              <a:rPr lang="en-US" dirty="0"/>
              <a:t> </a:t>
            </a:r>
            <a:r>
              <a:rPr lang="en-US" dirty="0" err="1"/>
              <a:t>pavyzdys</a:t>
            </a:r>
            <a:r>
              <a:rPr lang="en-US" dirty="0"/>
              <a:t> </a:t>
            </a:r>
            <a:r>
              <a:rPr lang="en-US" dirty="0" err="1"/>
              <a:t>rodo</a:t>
            </a:r>
            <a:r>
              <a:rPr lang="en-US" dirty="0"/>
              <a:t> </a:t>
            </a:r>
            <a:r>
              <a:rPr lang="en-US" dirty="0" err="1"/>
              <a:t>matematinio</a:t>
            </a:r>
            <a:r>
              <a:rPr lang="en-US" dirty="0"/>
              <a:t> </a:t>
            </a:r>
            <a:r>
              <a:rPr lang="en-US" dirty="0" err="1"/>
              <a:t>raštingumo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matematinio</a:t>
            </a:r>
            <a:r>
              <a:rPr lang="en-US" dirty="0"/>
              <a:t> </a:t>
            </a:r>
            <a:r>
              <a:rPr lang="en-US" dirty="0" err="1"/>
              <a:t>mąstymo</a:t>
            </a:r>
            <a:r>
              <a:rPr lang="en-US" dirty="0"/>
              <a:t> </a:t>
            </a:r>
            <a:r>
              <a:rPr lang="en-US" dirty="0" err="1"/>
              <a:t>svarbos</a:t>
            </a:r>
            <a:r>
              <a:rPr lang="en-US" dirty="0"/>
              <a:t> </a:t>
            </a:r>
            <a:r>
              <a:rPr lang="en-US" dirty="0" err="1"/>
              <a:t>skirtumus</a:t>
            </a:r>
            <a:r>
              <a:rPr lang="en-US" dirty="0"/>
              <a:t>. </a:t>
            </a:r>
          </a:p>
          <a:p>
            <a:r>
              <a:rPr lang="en-US" dirty="0" err="1"/>
              <a:t>Šiuo</a:t>
            </a:r>
            <a:r>
              <a:rPr lang="en-US" dirty="0"/>
              <a:t> </a:t>
            </a:r>
            <a:r>
              <a:rPr lang="en-US" dirty="0" err="1"/>
              <a:t>pavyzdžiu</a:t>
            </a:r>
            <a:r>
              <a:rPr lang="en-US" dirty="0"/>
              <a:t> </a:t>
            </a:r>
            <a:r>
              <a:rPr lang="en-US" dirty="0" err="1"/>
              <a:t>noriu</a:t>
            </a:r>
            <a:r>
              <a:rPr lang="en-US" dirty="0"/>
              <a:t> </a:t>
            </a:r>
            <a:r>
              <a:rPr lang="en-US" dirty="0" err="1"/>
              <a:t>iliustruoti</a:t>
            </a:r>
            <a:r>
              <a:rPr lang="en-US" dirty="0"/>
              <a:t> </a:t>
            </a:r>
            <a:r>
              <a:rPr lang="en-US" dirty="0" err="1"/>
              <a:t>ideologinių</a:t>
            </a:r>
            <a:r>
              <a:rPr lang="en-US" dirty="0"/>
              <a:t> </a:t>
            </a:r>
            <a:r>
              <a:rPr lang="en-US" dirty="0" err="1"/>
              <a:t>požiūrių</a:t>
            </a:r>
            <a:r>
              <a:rPr lang="en-US" dirty="0"/>
              <a:t> </a:t>
            </a:r>
            <a:r>
              <a:rPr lang="en-US" dirty="0" err="1"/>
              <a:t>skirtumus</a:t>
            </a:r>
            <a:r>
              <a:rPr lang="en-US" dirty="0"/>
              <a:t> </a:t>
            </a:r>
            <a:r>
              <a:rPr lang="en-US" dirty="0" err="1"/>
              <a:t>vertinant</a:t>
            </a:r>
            <a:r>
              <a:rPr lang="en-US" dirty="0"/>
              <a:t> </a:t>
            </a:r>
            <a:r>
              <a:rPr lang="en-US" dirty="0" err="1"/>
              <a:t>mokyklinės</a:t>
            </a:r>
            <a:r>
              <a:rPr lang="en-US" dirty="0"/>
              <a:t> </a:t>
            </a:r>
            <a:r>
              <a:rPr lang="en-US" dirty="0" err="1"/>
              <a:t>matematikos</a:t>
            </a:r>
            <a:r>
              <a:rPr lang="en-US" dirty="0"/>
              <a:t> </a:t>
            </a:r>
            <a:r>
              <a:rPr lang="en-US" dirty="0" err="1"/>
              <a:t>turinį</a:t>
            </a:r>
            <a:r>
              <a:rPr lang="en-US" dirty="0"/>
              <a:t>. </a:t>
            </a:r>
            <a:endParaRPr lang="lt-LT" dirty="0" smtClean="0"/>
          </a:p>
          <a:p>
            <a:r>
              <a:rPr lang="en-US" dirty="0" err="1" smtClean="0"/>
              <a:t>Panašaus</a:t>
            </a:r>
            <a:r>
              <a:rPr lang="en-US" dirty="0" smtClean="0"/>
              <a:t> </a:t>
            </a:r>
            <a:r>
              <a:rPr lang="en-US" dirty="0" err="1"/>
              <a:t>pobūdžio</a:t>
            </a:r>
            <a:r>
              <a:rPr lang="en-US" dirty="0"/>
              <a:t> </a:t>
            </a:r>
            <a:r>
              <a:rPr lang="en-US" dirty="0" err="1"/>
              <a:t>pavyzdžių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argumentų</a:t>
            </a:r>
            <a:r>
              <a:rPr lang="en-US" dirty="0"/>
              <a:t> </a:t>
            </a:r>
            <a:r>
              <a:rPr lang="en-US" dirty="0" err="1"/>
              <a:t>yra</a:t>
            </a:r>
            <a:r>
              <a:rPr lang="en-US" dirty="0"/>
              <a:t> </a:t>
            </a:r>
            <a:r>
              <a:rPr lang="en-US" dirty="0" err="1" smtClean="0"/>
              <a:t>daugiau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49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Matematinės sąvokos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Matematikos</a:t>
            </a:r>
            <a:r>
              <a:rPr lang="en-US" dirty="0"/>
              <a:t> </a:t>
            </a:r>
            <a:r>
              <a:rPr lang="en-US" dirty="0" err="1"/>
              <a:t>mokymosi</a:t>
            </a:r>
            <a:r>
              <a:rPr lang="en-US" dirty="0"/>
              <a:t> </a:t>
            </a:r>
            <a:r>
              <a:rPr lang="en-US" dirty="0" err="1"/>
              <a:t>sunkumai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išskirtinumas</a:t>
            </a:r>
            <a:r>
              <a:rPr lang="en-US" dirty="0"/>
              <a:t> </a:t>
            </a:r>
            <a:r>
              <a:rPr lang="en-US" dirty="0" err="1"/>
              <a:t>glūdi</a:t>
            </a:r>
            <a:r>
              <a:rPr lang="en-US" dirty="0"/>
              <a:t> </a:t>
            </a:r>
            <a:r>
              <a:rPr lang="lt-LT" dirty="0" smtClean="0"/>
              <a:t>m</a:t>
            </a:r>
            <a:r>
              <a:rPr lang="en-US" dirty="0" err="1" smtClean="0"/>
              <a:t>atematiniame</a:t>
            </a:r>
            <a:r>
              <a:rPr lang="en-US" dirty="0" smtClean="0"/>
              <a:t> </a:t>
            </a:r>
            <a:r>
              <a:rPr lang="en-US" dirty="0" err="1"/>
              <a:t>mąstyme</a:t>
            </a:r>
            <a:r>
              <a:rPr lang="en-US" dirty="0"/>
              <a:t>. </a:t>
            </a:r>
          </a:p>
          <a:p>
            <a:r>
              <a:rPr lang="en-US" dirty="0" err="1"/>
              <a:t>Jis</a:t>
            </a:r>
            <a:r>
              <a:rPr lang="en-US" dirty="0"/>
              <a:t> </a:t>
            </a:r>
            <a:r>
              <a:rPr lang="en-US" dirty="0" err="1"/>
              <a:t>iš</a:t>
            </a:r>
            <a:r>
              <a:rPr lang="en-US" dirty="0"/>
              <a:t> </a:t>
            </a:r>
            <a:r>
              <a:rPr lang="en-US" dirty="0" err="1"/>
              <a:t>esmės</a:t>
            </a:r>
            <a:r>
              <a:rPr lang="en-US" dirty="0"/>
              <a:t> </a:t>
            </a:r>
            <a:r>
              <a:rPr lang="en-US" dirty="0" err="1"/>
              <a:t>skiriasi</a:t>
            </a:r>
            <a:r>
              <a:rPr lang="en-US" dirty="0"/>
              <a:t> </a:t>
            </a:r>
            <a:r>
              <a:rPr lang="en-US" dirty="0" err="1"/>
              <a:t>nuo</a:t>
            </a:r>
            <a:r>
              <a:rPr lang="en-US" dirty="0"/>
              <a:t> </a:t>
            </a:r>
            <a:r>
              <a:rPr lang="en-US" dirty="0" err="1"/>
              <a:t>natūraliai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be </a:t>
            </a:r>
            <a:r>
              <a:rPr lang="en-US" dirty="0" err="1"/>
              <a:t>didelių</a:t>
            </a:r>
            <a:r>
              <a:rPr lang="en-US" dirty="0"/>
              <a:t> </a:t>
            </a:r>
            <a:r>
              <a:rPr lang="en-US" dirty="0" err="1"/>
              <a:t>pastangų</a:t>
            </a:r>
            <a:r>
              <a:rPr lang="en-US" dirty="0"/>
              <a:t> </a:t>
            </a:r>
            <a:r>
              <a:rPr lang="en-US" dirty="0" err="1"/>
              <a:t>besivystančio</a:t>
            </a:r>
            <a:r>
              <a:rPr lang="en-US" dirty="0"/>
              <a:t> </a:t>
            </a:r>
            <a:r>
              <a:rPr lang="en-US" dirty="0" err="1"/>
              <a:t>vaiko</a:t>
            </a:r>
            <a:r>
              <a:rPr lang="en-US" dirty="0"/>
              <a:t> </a:t>
            </a:r>
            <a:r>
              <a:rPr lang="en-US" dirty="0" err="1"/>
              <a:t>mąstymo</a:t>
            </a:r>
            <a:r>
              <a:rPr lang="en-US" dirty="0"/>
              <a:t> </a:t>
            </a:r>
            <a:r>
              <a:rPr lang="en-US" dirty="0" err="1"/>
              <a:t>apie</a:t>
            </a:r>
            <a:r>
              <a:rPr lang="en-US" dirty="0"/>
              <a:t> </a:t>
            </a:r>
            <a:r>
              <a:rPr lang="en-US" dirty="0" err="1"/>
              <a:t>realaus</a:t>
            </a:r>
            <a:r>
              <a:rPr lang="en-US" dirty="0"/>
              <a:t> </a:t>
            </a:r>
            <a:r>
              <a:rPr lang="en-US" dirty="0" err="1"/>
              <a:t>pasaulio</a:t>
            </a:r>
            <a:r>
              <a:rPr lang="en-US" dirty="0"/>
              <a:t> </a:t>
            </a:r>
            <a:r>
              <a:rPr lang="en-US" dirty="0" err="1"/>
              <a:t>daiktus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reiškinius</a:t>
            </a:r>
            <a:r>
              <a:rPr lang="en-US" dirty="0"/>
              <a:t>. </a:t>
            </a:r>
            <a:endParaRPr lang="lt-LT" dirty="0" smtClean="0"/>
          </a:p>
          <a:p>
            <a:r>
              <a:rPr lang="lt-LT" dirty="0" smtClean="0"/>
              <a:t>Realaus pasaulio </a:t>
            </a:r>
            <a:r>
              <a:rPr lang="lt-LT" dirty="0"/>
              <a:t>d</a:t>
            </a:r>
            <a:r>
              <a:rPr lang="en-US" dirty="0" err="1" smtClean="0"/>
              <a:t>aiktų</a:t>
            </a:r>
            <a:r>
              <a:rPr lang="en-US" dirty="0" smtClean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reiškinių</a:t>
            </a:r>
            <a:r>
              <a:rPr lang="en-US" dirty="0"/>
              <a:t> </a:t>
            </a:r>
            <a:r>
              <a:rPr lang="en-US" dirty="0" err="1"/>
              <a:t>esmines</a:t>
            </a:r>
            <a:r>
              <a:rPr lang="en-US" dirty="0"/>
              <a:t> </a:t>
            </a:r>
            <a:r>
              <a:rPr lang="en-US" dirty="0" err="1"/>
              <a:t>savybes</a:t>
            </a:r>
            <a:r>
              <a:rPr lang="en-US" dirty="0"/>
              <a:t> </a:t>
            </a:r>
            <a:r>
              <a:rPr lang="en-US" dirty="0" err="1"/>
              <a:t>apibūdinančias</a:t>
            </a:r>
            <a:r>
              <a:rPr lang="en-US" dirty="0"/>
              <a:t> </a:t>
            </a:r>
            <a:r>
              <a:rPr lang="en-US" dirty="0" err="1"/>
              <a:t>sąvokas</a:t>
            </a:r>
            <a:r>
              <a:rPr lang="en-US" dirty="0"/>
              <a:t> </a:t>
            </a:r>
            <a:r>
              <a:rPr lang="en-US" dirty="0" err="1"/>
              <a:t>dažnai</a:t>
            </a:r>
            <a:r>
              <a:rPr lang="en-US" dirty="0"/>
              <a:t> </a:t>
            </a:r>
            <a:r>
              <a:rPr lang="en-US" dirty="0" err="1"/>
              <a:t>įmanoma</a:t>
            </a:r>
            <a:r>
              <a:rPr lang="en-US" dirty="0"/>
              <a:t> </a:t>
            </a:r>
            <a:r>
              <a:rPr lang="en-US" dirty="0" err="1"/>
              <a:t>suvokti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mąstyti</a:t>
            </a:r>
            <a:r>
              <a:rPr lang="en-US" dirty="0"/>
              <a:t> </a:t>
            </a:r>
            <a:r>
              <a:rPr lang="en-US" dirty="0" err="1"/>
              <a:t>intuityviai</a:t>
            </a:r>
            <a:r>
              <a:rPr lang="en-US" dirty="0"/>
              <a:t>, </a:t>
            </a:r>
            <a:r>
              <a:rPr lang="en-US" dirty="0" err="1"/>
              <a:t>pasitelkiant</a:t>
            </a:r>
            <a:r>
              <a:rPr lang="en-US" dirty="0"/>
              <a:t> </a:t>
            </a:r>
            <a:r>
              <a:rPr lang="en-US" dirty="0" err="1"/>
              <a:t>pojūčius</a:t>
            </a:r>
            <a:r>
              <a:rPr lang="en-US" dirty="0"/>
              <a:t>. </a:t>
            </a:r>
            <a:endParaRPr lang="lt-LT" dirty="0" smtClean="0"/>
          </a:p>
          <a:p>
            <a:r>
              <a:rPr lang="en-US" dirty="0" err="1" smtClean="0"/>
              <a:t>Tuo</a:t>
            </a:r>
            <a:r>
              <a:rPr lang="en-US" dirty="0" smtClean="0"/>
              <a:t> </a:t>
            </a:r>
            <a:r>
              <a:rPr lang="en-US" dirty="0" err="1"/>
              <a:t>tarpu</a:t>
            </a:r>
            <a:r>
              <a:rPr lang="en-US" dirty="0"/>
              <a:t> </a:t>
            </a:r>
            <a:r>
              <a:rPr lang="en-US" dirty="0" err="1"/>
              <a:t>mokyklinės</a:t>
            </a:r>
            <a:r>
              <a:rPr lang="en-US" dirty="0"/>
              <a:t> </a:t>
            </a:r>
            <a:r>
              <a:rPr lang="en-US" dirty="0" err="1"/>
              <a:t>matematikos</a:t>
            </a:r>
            <a:r>
              <a:rPr lang="en-US" dirty="0"/>
              <a:t> </a:t>
            </a:r>
            <a:r>
              <a:rPr lang="en-US" dirty="0" err="1"/>
              <a:t>sąvokos</a:t>
            </a:r>
            <a:r>
              <a:rPr lang="en-US" dirty="0"/>
              <a:t> </a:t>
            </a:r>
            <a:r>
              <a:rPr lang="en-US" dirty="0" err="1"/>
              <a:t>yra</a:t>
            </a:r>
            <a:r>
              <a:rPr lang="en-US" dirty="0"/>
              <a:t> </a:t>
            </a:r>
            <a:r>
              <a:rPr lang="en-US" dirty="0" err="1"/>
              <a:t>abstrakčios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vienareikšmės</a:t>
            </a:r>
            <a:r>
              <a:rPr lang="en-US" dirty="0"/>
              <a:t>. </a:t>
            </a:r>
            <a:endParaRPr lang="lt-LT" dirty="0" smtClean="0"/>
          </a:p>
          <a:p>
            <a:r>
              <a:rPr lang="en-US" dirty="0" smtClean="0"/>
              <a:t>Jos </a:t>
            </a:r>
            <a:r>
              <a:rPr lang="en-US" dirty="0" err="1"/>
              <a:t>tik</a:t>
            </a:r>
            <a:r>
              <a:rPr lang="en-US" dirty="0"/>
              <a:t> </a:t>
            </a:r>
            <a:r>
              <a:rPr lang="en-US" dirty="0" err="1"/>
              <a:t>labai</a:t>
            </a:r>
            <a:r>
              <a:rPr lang="en-US" dirty="0"/>
              <a:t> </a:t>
            </a:r>
            <a:r>
              <a:rPr lang="en-US" dirty="0" err="1"/>
              <a:t>apytikriai</a:t>
            </a:r>
            <a:r>
              <a:rPr lang="en-US" dirty="0"/>
              <a:t> </a:t>
            </a:r>
            <a:r>
              <a:rPr lang="en-US" dirty="0" err="1"/>
              <a:t>paaiškinamos</a:t>
            </a:r>
            <a:r>
              <a:rPr lang="en-US" dirty="0"/>
              <a:t> </a:t>
            </a:r>
            <a:r>
              <a:rPr lang="en-US" dirty="0" err="1"/>
              <a:t>realaus</a:t>
            </a:r>
            <a:r>
              <a:rPr lang="en-US" dirty="0"/>
              <a:t> </a:t>
            </a:r>
            <a:r>
              <a:rPr lang="en-US" dirty="0" err="1"/>
              <a:t>pasaulio</a:t>
            </a:r>
            <a:r>
              <a:rPr lang="en-US" dirty="0"/>
              <a:t> </a:t>
            </a:r>
            <a:r>
              <a:rPr lang="en-US" dirty="0" err="1"/>
              <a:t>daiktais</a:t>
            </a:r>
            <a:r>
              <a:rPr lang="en-US" dirty="0"/>
              <a:t> 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reiškiniais</a:t>
            </a:r>
            <a:r>
              <a:rPr lang="en-US" dirty="0"/>
              <a:t>. </a:t>
            </a:r>
            <a:endParaRPr lang="lt-LT" dirty="0" smtClean="0"/>
          </a:p>
          <a:p>
            <a:r>
              <a:rPr lang="en-US" dirty="0" err="1" smtClean="0"/>
              <a:t>Pavyzdžiui</a:t>
            </a:r>
            <a:r>
              <a:rPr lang="en-US" dirty="0"/>
              <a:t>, </a:t>
            </a:r>
            <a:r>
              <a:rPr lang="en-US" dirty="0" err="1"/>
              <a:t>dešimtainių</a:t>
            </a:r>
            <a:r>
              <a:rPr lang="en-US" dirty="0"/>
              <a:t> </a:t>
            </a:r>
            <a:r>
              <a:rPr lang="en-US" dirty="0" err="1"/>
              <a:t>trupmenų</a:t>
            </a:r>
            <a:r>
              <a:rPr lang="en-US" dirty="0"/>
              <a:t> </a:t>
            </a:r>
            <a:r>
              <a:rPr lang="en-US" dirty="0" err="1"/>
              <a:t>aiškinimas</a:t>
            </a:r>
            <a:r>
              <a:rPr lang="en-US" dirty="0"/>
              <a:t> </a:t>
            </a:r>
            <a:r>
              <a:rPr lang="en-US" dirty="0" err="1"/>
              <a:t>jų</a:t>
            </a:r>
            <a:r>
              <a:rPr lang="en-US" dirty="0"/>
              <a:t> </a:t>
            </a:r>
            <a:r>
              <a:rPr lang="en-US" dirty="0" err="1"/>
              <a:t>naudojimu</a:t>
            </a:r>
            <a:r>
              <a:rPr lang="en-US" dirty="0"/>
              <a:t> </a:t>
            </a:r>
            <a:r>
              <a:rPr lang="en-US" dirty="0" err="1"/>
              <a:t>realiame</a:t>
            </a:r>
            <a:r>
              <a:rPr lang="en-US" dirty="0"/>
              <a:t> </a:t>
            </a:r>
            <a:r>
              <a:rPr lang="en-US" dirty="0" err="1"/>
              <a:t>pasaulyje</a:t>
            </a:r>
            <a:r>
              <a:rPr lang="en-US" dirty="0"/>
              <a:t> </a:t>
            </a:r>
            <a:r>
              <a:rPr lang="en-US" dirty="0" err="1"/>
              <a:t>nėra</a:t>
            </a:r>
            <a:r>
              <a:rPr lang="en-US" dirty="0"/>
              <a:t> </a:t>
            </a:r>
            <a:r>
              <a:rPr lang="en-US" dirty="0" err="1"/>
              <a:t>pakankamas</a:t>
            </a:r>
            <a:r>
              <a:rPr lang="en-US" dirty="0"/>
              <a:t> </a:t>
            </a:r>
            <a:r>
              <a:rPr lang="en-US" dirty="0" err="1" smtClean="0"/>
              <a:t>esminių</a:t>
            </a:r>
            <a:r>
              <a:rPr lang="en-US" dirty="0" smtClean="0"/>
              <a:t> </a:t>
            </a:r>
            <a:r>
              <a:rPr lang="en-US" dirty="0" err="1"/>
              <a:t>savybių</a:t>
            </a:r>
            <a:r>
              <a:rPr lang="en-US" dirty="0"/>
              <a:t> </a:t>
            </a:r>
            <a:r>
              <a:rPr lang="en-US" dirty="0" err="1"/>
              <a:t>supratimui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98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Matematinės sąvokos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Matematinės</a:t>
            </a:r>
            <a:r>
              <a:rPr lang="en-US" dirty="0"/>
              <a:t> </a:t>
            </a:r>
            <a:r>
              <a:rPr lang="en-US" dirty="0" err="1"/>
              <a:t>sąvokos</a:t>
            </a:r>
            <a:r>
              <a:rPr lang="en-US" dirty="0"/>
              <a:t> </a:t>
            </a:r>
            <a:r>
              <a:rPr lang="en-US" dirty="0" err="1"/>
              <a:t>konstruojamos</a:t>
            </a:r>
            <a:r>
              <a:rPr lang="en-US" dirty="0"/>
              <a:t> per </a:t>
            </a:r>
            <a:r>
              <a:rPr lang="en-US" dirty="0" err="1"/>
              <a:t>kitas</a:t>
            </a:r>
            <a:r>
              <a:rPr lang="en-US" dirty="0"/>
              <a:t> </a:t>
            </a:r>
            <a:r>
              <a:rPr lang="en-US" dirty="0" err="1"/>
              <a:t>matematines</a:t>
            </a:r>
            <a:r>
              <a:rPr lang="en-US" dirty="0"/>
              <a:t> </a:t>
            </a:r>
            <a:r>
              <a:rPr lang="en-US" dirty="0" err="1"/>
              <a:t>sąvokas</a:t>
            </a:r>
            <a:r>
              <a:rPr lang="en-US" dirty="0"/>
              <a:t> </a:t>
            </a:r>
            <a:r>
              <a:rPr lang="en-US" dirty="0" err="1"/>
              <a:t>arba</a:t>
            </a:r>
            <a:r>
              <a:rPr lang="en-US" dirty="0"/>
              <a:t> </a:t>
            </a:r>
            <a:r>
              <a:rPr lang="en-US" dirty="0" err="1"/>
              <a:t>apibrėžiamos</a:t>
            </a:r>
            <a:r>
              <a:rPr lang="en-US" dirty="0"/>
              <a:t> </a:t>
            </a:r>
            <a:r>
              <a:rPr lang="en-US" dirty="0" err="1" smtClean="0"/>
              <a:t>įvardinant</a:t>
            </a:r>
            <a:r>
              <a:rPr lang="en-US" dirty="0" smtClean="0"/>
              <a:t> </a:t>
            </a:r>
            <a:r>
              <a:rPr lang="en-US" dirty="0" err="1"/>
              <a:t>esminėmis</a:t>
            </a:r>
            <a:r>
              <a:rPr lang="en-US" dirty="0"/>
              <a:t> </a:t>
            </a:r>
            <a:r>
              <a:rPr lang="en-US" dirty="0" err="1"/>
              <a:t>laikomas</a:t>
            </a:r>
            <a:r>
              <a:rPr lang="en-US" dirty="0"/>
              <a:t> </a:t>
            </a:r>
            <a:r>
              <a:rPr lang="en-US" dirty="0" err="1"/>
              <a:t>savybes</a:t>
            </a:r>
            <a:r>
              <a:rPr lang="en-US" dirty="0"/>
              <a:t>. </a:t>
            </a:r>
            <a:endParaRPr lang="lt-LT" dirty="0" smtClean="0"/>
          </a:p>
          <a:p>
            <a:r>
              <a:rPr lang="en-US" dirty="0" err="1" smtClean="0"/>
              <a:t>Visos</a:t>
            </a:r>
            <a:r>
              <a:rPr lang="en-US" dirty="0" smtClean="0"/>
              <a:t> </a:t>
            </a:r>
            <a:r>
              <a:rPr lang="en-US" dirty="0" err="1"/>
              <a:t>kitos</a:t>
            </a:r>
            <a:r>
              <a:rPr lang="en-US" dirty="0"/>
              <a:t> </a:t>
            </a:r>
            <a:r>
              <a:rPr lang="en-US" dirty="0" err="1"/>
              <a:t>sąvokos</a:t>
            </a:r>
            <a:r>
              <a:rPr lang="en-US" dirty="0"/>
              <a:t> </a:t>
            </a:r>
            <a:r>
              <a:rPr lang="en-US" dirty="0" err="1"/>
              <a:t>savybės</a:t>
            </a:r>
            <a:r>
              <a:rPr lang="en-US" dirty="0"/>
              <a:t> </a:t>
            </a:r>
            <a:r>
              <a:rPr lang="en-US" dirty="0" err="1"/>
              <a:t>gaunamos</a:t>
            </a:r>
            <a:r>
              <a:rPr lang="en-US" dirty="0"/>
              <a:t> </a:t>
            </a:r>
            <a:r>
              <a:rPr lang="en-US" dirty="0" err="1"/>
              <a:t>loginiu</a:t>
            </a:r>
            <a:r>
              <a:rPr lang="en-US" dirty="0"/>
              <a:t> </a:t>
            </a:r>
            <a:r>
              <a:rPr lang="en-US" dirty="0" err="1" smtClean="0"/>
              <a:t>samprotavimu</a:t>
            </a:r>
            <a:r>
              <a:rPr lang="en-US" dirty="0" smtClean="0"/>
              <a:t> </a:t>
            </a:r>
            <a:r>
              <a:rPr lang="en-US" dirty="0" err="1"/>
              <a:t>iš</a:t>
            </a:r>
            <a:r>
              <a:rPr lang="en-US" dirty="0"/>
              <a:t> </a:t>
            </a:r>
            <a:r>
              <a:rPr lang="en-US" dirty="0" err="1"/>
              <a:t>apibrėžties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remiantis</a:t>
            </a:r>
            <a:r>
              <a:rPr lang="en-US" dirty="0"/>
              <a:t> </a:t>
            </a:r>
            <a:r>
              <a:rPr lang="en-US" dirty="0" err="1"/>
              <a:t>kitomis</a:t>
            </a:r>
            <a:r>
              <a:rPr lang="en-US" dirty="0"/>
              <a:t> </a:t>
            </a:r>
            <a:r>
              <a:rPr lang="en-US" dirty="0" err="1"/>
              <a:t>sąvokomis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jų</a:t>
            </a:r>
            <a:r>
              <a:rPr lang="en-US" dirty="0"/>
              <a:t> </a:t>
            </a:r>
            <a:r>
              <a:rPr lang="en-US" dirty="0" err="1"/>
              <a:t>savybėmis</a:t>
            </a:r>
            <a:r>
              <a:rPr lang="en-US" dirty="0"/>
              <a:t>. </a:t>
            </a:r>
          </a:p>
          <a:p>
            <a:r>
              <a:rPr lang="en-US" dirty="0" err="1"/>
              <a:t>Matematinių</a:t>
            </a:r>
            <a:r>
              <a:rPr lang="en-US" dirty="0"/>
              <a:t> </a:t>
            </a:r>
            <a:r>
              <a:rPr lang="en-US" dirty="0" err="1"/>
              <a:t>sąvokų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realaus</a:t>
            </a:r>
            <a:r>
              <a:rPr lang="en-US" dirty="0"/>
              <a:t> </a:t>
            </a:r>
            <a:r>
              <a:rPr lang="en-US" dirty="0" err="1"/>
              <a:t>pasaulio</a:t>
            </a:r>
            <a:r>
              <a:rPr lang="en-US" dirty="0"/>
              <a:t> </a:t>
            </a:r>
            <a:r>
              <a:rPr lang="en-US" dirty="0" err="1"/>
              <a:t>daiktų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reiškinių</a:t>
            </a:r>
            <a:r>
              <a:rPr lang="en-US" dirty="0"/>
              <a:t> </a:t>
            </a:r>
            <a:r>
              <a:rPr lang="en-US" dirty="0" err="1"/>
              <a:t>sąvokų</a:t>
            </a:r>
            <a:r>
              <a:rPr lang="en-US" dirty="0"/>
              <a:t> </a:t>
            </a:r>
            <a:r>
              <a:rPr lang="en-US" dirty="0" err="1"/>
              <a:t>skirtumai</a:t>
            </a:r>
            <a:r>
              <a:rPr lang="en-US" dirty="0"/>
              <a:t> </a:t>
            </a:r>
            <a:r>
              <a:rPr lang="en-US" dirty="0" err="1"/>
              <a:t>sukelia</a:t>
            </a:r>
            <a:r>
              <a:rPr lang="en-US" dirty="0"/>
              <a:t> </a:t>
            </a:r>
            <a:r>
              <a:rPr lang="en-US" dirty="0" err="1" smtClean="0"/>
              <a:t>matematikos</a:t>
            </a:r>
            <a:r>
              <a:rPr lang="en-US" dirty="0" smtClean="0"/>
              <a:t> </a:t>
            </a:r>
            <a:r>
              <a:rPr lang="en-US" dirty="0" err="1"/>
              <a:t>mokymo</a:t>
            </a:r>
            <a:r>
              <a:rPr lang="en-US" dirty="0"/>
              <a:t> </a:t>
            </a:r>
            <a:r>
              <a:rPr lang="en-US" dirty="0" err="1"/>
              <a:t>sunkumus</a:t>
            </a:r>
            <a:r>
              <a:rPr lang="en-US" dirty="0"/>
              <a:t>. </a:t>
            </a:r>
            <a:endParaRPr lang="lt-LT" dirty="0" smtClean="0"/>
          </a:p>
          <a:p>
            <a:r>
              <a:rPr lang="en-US" dirty="0" err="1" smtClean="0"/>
              <a:t>Neretai</a:t>
            </a:r>
            <a:r>
              <a:rPr lang="en-US" dirty="0" smtClean="0"/>
              <a:t> </a:t>
            </a:r>
            <a:r>
              <a:rPr lang="en-US" dirty="0" err="1"/>
              <a:t>supažindinimas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matematine</a:t>
            </a:r>
            <a:r>
              <a:rPr lang="en-US" dirty="0"/>
              <a:t> </a:t>
            </a:r>
            <a:r>
              <a:rPr lang="en-US" dirty="0" err="1"/>
              <a:t>sąvoka</a:t>
            </a:r>
            <a:r>
              <a:rPr lang="en-US" dirty="0"/>
              <a:t> </a:t>
            </a:r>
            <a:r>
              <a:rPr lang="en-US" dirty="0" err="1" smtClean="0"/>
              <a:t>baigiamas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apibrėžtimi</a:t>
            </a:r>
            <a:r>
              <a:rPr lang="en-US" dirty="0"/>
              <a:t>, bet </a:t>
            </a:r>
            <a:r>
              <a:rPr lang="en-US" dirty="0" err="1"/>
              <a:t>aiškinamuoju</a:t>
            </a:r>
            <a:r>
              <a:rPr lang="en-US" dirty="0"/>
              <a:t> </a:t>
            </a:r>
            <a:r>
              <a:rPr lang="en-US" dirty="0" err="1" smtClean="0"/>
              <a:t>aprašymu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/>
              <a:t>Tipiškas</a:t>
            </a:r>
            <a:r>
              <a:rPr lang="en-US" dirty="0"/>
              <a:t> </a:t>
            </a:r>
            <a:r>
              <a:rPr lang="en-US" dirty="0" err="1"/>
              <a:t>tokių</a:t>
            </a:r>
            <a:r>
              <a:rPr lang="en-US" dirty="0"/>
              <a:t> </a:t>
            </a:r>
            <a:r>
              <a:rPr lang="en-US" dirty="0" err="1"/>
              <a:t>sunkumų</a:t>
            </a:r>
            <a:r>
              <a:rPr lang="en-US" dirty="0"/>
              <a:t> </a:t>
            </a:r>
            <a:r>
              <a:rPr lang="en-US" dirty="0" err="1"/>
              <a:t>pavyzdys</a:t>
            </a:r>
            <a:r>
              <a:rPr lang="en-US" dirty="0"/>
              <a:t> </a:t>
            </a:r>
            <a:r>
              <a:rPr lang="en-US" dirty="0" err="1"/>
              <a:t>yra</a:t>
            </a:r>
            <a:r>
              <a:rPr lang="en-US" dirty="0"/>
              <a:t> </a:t>
            </a:r>
            <a:r>
              <a:rPr lang="en-US" dirty="0" err="1"/>
              <a:t>trupmenos</a:t>
            </a:r>
            <a:r>
              <a:rPr lang="en-US" dirty="0"/>
              <a:t> </a:t>
            </a:r>
            <a:r>
              <a:rPr lang="en-US" dirty="0" err="1"/>
              <a:t>sąvoka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trupmenų</a:t>
            </a:r>
            <a:r>
              <a:rPr lang="en-US" dirty="0"/>
              <a:t> </a:t>
            </a:r>
            <a:r>
              <a:rPr lang="en-US" dirty="0" err="1"/>
              <a:t>aritmetika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lt-LT" dirty="0" smtClean="0"/>
              <a:t>Gairės, 2013</a:t>
            </a:r>
            <a:r>
              <a:rPr lang="en-US" dirty="0" smtClean="0"/>
              <a:t>).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15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Matematinis samprotavimas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435" y="1862570"/>
            <a:ext cx="11591637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Dėl</a:t>
            </a:r>
            <a:r>
              <a:rPr lang="en-US" dirty="0"/>
              <a:t> </a:t>
            </a:r>
            <a:r>
              <a:rPr lang="en-US" dirty="0" err="1"/>
              <a:t>matematikos</a:t>
            </a:r>
            <a:r>
              <a:rPr lang="en-US" dirty="0"/>
              <a:t> </a:t>
            </a:r>
            <a:r>
              <a:rPr lang="en-US" dirty="0" err="1"/>
              <a:t>abstrakčios</a:t>
            </a:r>
            <a:r>
              <a:rPr lang="en-US" dirty="0"/>
              <a:t> </a:t>
            </a:r>
            <a:r>
              <a:rPr lang="en-US" dirty="0" err="1"/>
              <a:t>prigimties</a:t>
            </a:r>
            <a:r>
              <a:rPr lang="en-US" dirty="0"/>
              <a:t> </a:t>
            </a:r>
            <a:r>
              <a:rPr lang="en-US" dirty="0" err="1"/>
              <a:t>jos</a:t>
            </a:r>
            <a:r>
              <a:rPr lang="en-US" dirty="0"/>
              <a:t> </a:t>
            </a:r>
            <a:r>
              <a:rPr lang="en-US" dirty="0" err="1"/>
              <a:t>mokymasis</a:t>
            </a:r>
            <a:r>
              <a:rPr lang="en-US" dirty="0"/>
              <a:t> </a:t>
            </a:r>
            <a:r>
              <a:rPr lang="en-US" dirty="0" err="1"/>
              <a:t>turėtų</a:t>
            </a:r>
            <a:r>
              <a:rPr lang="en-US" dirty="0"/>
              <a:t> </a:t>
            </a:r>
            <a:r>
              <a:rPr lang="en-US" dirty="0" err="1"/>
              <a:t>būti</a:t>
            </a:r>
            <a:r>
              <a:rPr lang="en-US" dirty="0"/>
              <a:t> </a:t>
            </a:r>
            <a:r>
              <a:rPr lang="en-US" dirty="0" err="1"/>
              <a:t>grindžiamas</a:t>
            </a:r>
            <a:r>
              <a:rPr lang="en-US" dirty="0"/>
              <a:t> </a:t>
            </a:r>
            <a:r>
              <a:rPr lang="en-US" dirty="0" err="1"/>
              <a:t>visišku</a:t>
            </a:r>
            <a:r>
              <a:rPr lang="en-US" dirty="0"/>
              <a:t> </a:t>
            </a:r>
            <a:r>
              <a:rPr lang="en-US" dirty="0" err="1"/>
              <a:t>dalyko</a:t>
            </a:r>
            <a:r>
              <a:rPr lang="en-US" dirty="0"/>
              <a:t> </a:t>
            </a:r>
            <a:r>
              <a:rPr lang="en-US" dirty="0" err="1"/>
              <a:t>aiškumu</a:t>
            </a:r>
            <a:r>
              <a:rPr lang="en-US" dirty="0"/>
              <a:t>. </a:t>
            </a:r>
            <a:endParaRPr lang="lt-LT" dirty="0" smtClean="0"/>
          </a:p>
          <a:p>
            <a:r>
              <a:rPr lang="en-US" dirty="0" smtClean="0"/>
              <a:t>Tai </a:t>
            </a:r>
            <a:r>
              <a:rPr lang="en-US" dirty="0" err="1"/>
              <a:t>pasiekiama</a:t>
            </a:r>
            <a:r>
              <a:rPr lang="en-US" dirty="0"/>
              <a:t> </a:t>
            </a:r>
            <a:r>
              <a:rPr lang="en-US" dirty="0" err="1"/>
              <a:t>matematiniu</a:t>
            </a:r>
            <a:r>
              <a:rPr lang="en-US" dirty="0"/>
              <a:t> </a:t>
            </a:r>
            <a:r>
              <a:rPr lang="en-US" dirty="0" err="1"/>
              <a:t>samprotavimu</a:t>
            </a:r>
            <a:r>
              <a:rPr lang="en-US" dirty="0"/>
              <a:t>.  </a:t>
            </a:r>
          </a:p>
          <a:p>
            <a:r>
              <a:rPr lang="lt-LT" dirty="0"/>
              <a:t>S</a:t>
            </a:r>
            <a:r>
              <a:rPr lang="en-US" dirty="0" err="1" smtClean="0"/>
              <a:t>ubjektyvus</a:t>
            </a:r>
            <a:r>
              <a:rPr lang="en-US" dirty="0" smtClean="0"/>
              <a:t> </a:t>
            </a:r>
            <a:r>
              <a:rPr lang="en-US" dirty="0" err="1"/>
              <a:t>prasmės</a:t>
            </a:r>
            <a:r>
              <a:rPr lang="en-US" dirty="0"/>
              <a:t> </a:t>
            </a:r>
            <a:r>
              <a:rPr lang="en-US" dirty="0" err="1"/>
              <a:t>pajautimas</a:t>
            </a:r>
            <a:r>
              <a:rPr lang="en-US" dirty="0"/>
              <a:t> </a:t>
            </a:r>
            <a:r>
              <a:rPr lang="en-US" dirty="0" err="1"/>
              <a:t>nereiškia</a:t>
            </a:r>
            <a:r>
              <a:rPr lang="en-US" dirty="0"/>
              <a:t> </a:t>
            </a:r>
            <a:r>
              <a:rPr lang="en-US" dirty="0" err="1" smtClean="0"/>
              <a:t>matematinį</a:t>
            </a:r>
            <a:r>
              <a:rPr lang="en-US" dirty="0" smtClean="0"/>
              <a:t> </a:t>
            </a:r>
            <a:r>
              <a:rPr lang="en-US" dirty="0" err="1"/>
              <a:t>pagrįstumą</a:t>
            </a:r>
            <a:r>
              <a:rPr lang="en-US" dirty="0"/>
              <a:t>. </a:t>
            </a:r>
            <a:endParaRPr lang="lt-LT" dirty="0" smtClean="0"/>
          </a:p>
          <a:p>
            <a:r>
              <a:rPr lang="en-US" dirty="0" err="1" smtClean="0"/>
              <a:t>Prasmės</a:t>
            </a:r>
            <a:r>
              <a:rPr lang="en-US" dirty="0" smtClean="0"/>
              <a:t> </a:t>
            </a:r>
            <a:r>
              <a:rPr lang="en-US" dirty="0" err="1"/>
              <a:t>pajautimas</a:t>
            </a:r>
            <a:r>
              <a:rPr lang="en-US" dirty="0"/>
              <a:t> </a:t>
            </a:r>
            <a:r>
              <a:rPr lang="en-US" dirty="0" err="1"/>
              <a:t>yra</a:t>
            </a:r>
            <a:r>
              <a:rPr lang="en-US" dirty="0"/>
              <a:t> </a:t>
            </a:r>
            <a:r>
              <a:rPr lang="en-US" dirty="0" err="1"/>
              <a:t>matematinės</a:t>
            </a:r>
            <a:r>
              <a:rPr lang="en-US" dirty="0"/>
              <a:t> </a:t>
            </a:r>
            <a:r>
              <a:rPr lang="en-US" dirty="0" err="1"/>
              <a:t>idėjos</a:t>
            </a:r>
            <a:r>
              <a:rPr lang="en-US" dirty="0"/>
              <a:t> </a:t>
            </a:r>
            <a:r>
              <a:rPr lang="en-US" dirty="0" err="1"/>
              <a:t>suvokimas</a:t>
            </a:r>
            <a:r>
              <a:rPr lang="en-US" dirty="0"/>
              <a:t>, </a:t>
            </a:r>
            <a:r>
              <a:rPr lang="en-US" dirty="0" err="1"/>
              <a:t>reiškiantis</a:t>
            </a:r>
            <a:r>
              <a:rPr lang="en-US" dirty="0"/>
              <a:t> </a:t>
            </a:r>
            <a:r>
              <a:rPr lang="en-US" dirty="0" err="1"/>
              <a:t>asmeniniu</a:t>
            </a:r>
            <a:r>
              <a:rPr lang="en-US" dirty="0"/>
              <a:t> </a:t>
            </a:r>
            <a:r>
              <a:rPr lang="en-US" dirty="0" err="1"/>
              <a:t>įsitikinimu</a:t>
            </a:r>
            <a:r>
              <a:rPr lang="en-US" dirty="0"/>
              <a:t> </a:t>
            </a:r>
            <a:r>
              <a:rPr lang="en-US" dirty="0" err="1"/>
              <a:t>grįstą</a:t>
            </a:r>
            <a:r>
              <a:rPr lang="en-US" dirty="0"/>
              <a:t> </a:t>
            </a:r>
            <a:r>
              <a:rPr lang="en-US" dirty="0" err="1"/>
              <a:t>supratimą</a:t>
            </a:r>
            <a:r>
              <a:rPr lang="en-US" dirty="0"/>
              <a:t>. </a:t>
            </a:r>
            <a:endParaRPr lang="lt-LT" dirty="0" smtClean="0"/>
          </a:p>
          <a:p>
            <a:r>
              <a:rPr lang="en-US" dirty="0" smtClean="0"/>
              <a:t>Bass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smtClean="0"/>
              <a:t>Ball</a:t>
            </a:r>
            <a:r>
              <a:rPr lang="lt-LT" dirty="0"/>
              <a:t> </a:t>
            </a:r>
            <a:r>
              <a:rPr lang="lt-LT" dirty="0" smtClean="0"/>
              <a:t>(2003) </a:t>
            </a:r>
            <a:r>
              <a:rPr lang="en-US" b="1" dirty="0" err="1" smtClean="0"/>
              <a:t>samprotavimu</a:t>
            </a:r>
            <a:r>
              <a:rPr lang="en-US" b="1" dirty="0" smtClean="0"/>
              <a:t> </a:t>
            </a:r>
            <a:r>
              <a:rPr lang="en-US" b="1" dirty="0" err="1"/>
              <a:t>vadina</a:t>
            </a:r>
            <a:r>
              <a:rPr lang="en-US" b="1" dirty="0"/>
              <a:t> </a:t>
            </a:r>
            <a:r>
              <a:rPr lang="en-US" b="1" dirty="0" err="1"/>
              <a:t>dalykui</a:t>
            </a:r>
            <a:r>
              <a:rPr lang="en-US" b="1" dirty="0"/>
              <a:t> </a:t>
            </a:r>
            <a:r>
              <a:rPr lang="en-US" b="1" dirty="0" err="1"/>
              <a:t>būdingų</a:t>
            </a:r>
            <a:r>
              <a:rPr lang="en-US" b="1" dirty="0"/>
              <a:t> </a:t>
            </a:r>
            <a:r>
              <a:rPr lang="en-US" b="1" dirty="0" err="1"/>
              <a:t>praktikų</a:t>
            </a:r>
            <a:r>
              <a:rPr lang="en-US" b="1" dirty="0"/>
              <a:t> </a:t>
            </a:r>
            <a:r>
              <a:rPr lang="en-US" b="1" dirty="0" err="1"/>
              <a:t>ir</a:t>
            </a:r>
            <a:r>
              <a:rPr lang="en-US" b="1" dirty="0"/>
              <a:t> </a:t>
            </a:r>
            <a:r>
              <a:rPr lang="en-US" b="1" dirty="0" err="1"/>
              <a:t>normų</a:t>
            </a:r>
            <a:r>
              <a:rPr lang="en-US" b="1" dirty="0"/>
              <a:t> </a:t>
            </a:r>
            <a:r>
              <a:rPr lang="lt-LT" b="1" dirty="0" smtClean="0"/>
              <a:t>r</a:t>
            </a:r>
            <a:r>
              <a:rPr lang="en-US" b="1" dirty="0" err="1" smtClean="0"/>
              <a:t>inkinį</a:t>
            </a:r>
            <a:r>
              <a:rPr lang="en-US" dirty="0" smtClean="0"/>
              <a:t> </a:t>
            </a:r>
            <a:endParaRPr lang="lt-LT" dirty="0" smtClean="0"/>
          </a:p>
          <a:p>
            <a:r>
              <a:rPr lang="en-US" dirty="0" err="1" smtClean="0"/>
              <a:t>Jis</a:t>
            </a:r>
            <a:r>
              <a:rPr lang="en-US" dirty="0" smtClean="0"/>
              <a:t> </a:t>
            </a:r>
            <a:r>
              <a:rPr lang="en-US" dirty="0" err="1"/>
              <a:t>turi</a:t>
            </a:r>
            <a:r>
              <a:rPr lang="en-US" dirty="0"/>
              <a:t> </a:t>
            </a:r>
            <a:r>
              <a:rPr lang="en-US" dirty="0" err="1"/>
              <a:t>koletyviškumo</a:t>
            </a:r>
            <a:r>
              <a:rPr lang="en-US" dirty="0"/>
              <a:t> </a:t>
            </a:r>
            <a:r>
              <a:rPr lang="en-US" dirty="0" err="1"/>
              <a:t>aspektą</a:t>
            </a:r>
            <a:r>
              <a:rPr lang="en-US" dirty="0"/>
              <a:t> </a:t>
            </a:r>
            <a:r>
              <a:rPr lang="en-US" dirty="0" err="1"/>
              <a:t>skirtingą</a:t>
            </a:r>
            <a:r>
              <a:rPr lang="en-US" dirty="0"/>
              <a:t> </a:t>
            </a:r>
            <a:r>
              <a:rPr lang="en-US" dirty="0" err="1"/>
              <a:t>nuo</a:t>
            </a:r>
            <a:r>
              <a:rPr lang="en-US" dirty="0"/>
              <a:t> </a:t>
            </a:r>
            <a:r>
              <a:rPr lang="en-US" dirty="0" err="1"/>
              <a:t>subjektyvaus</a:t>
            </a:r>
            <a:r>
              <a:rPr lang="en-US" dirty="0"/>
              <a:t> </a:t>
            </a:r>
            <a:r>
              <a:rPr lang="en-US" dirty="0" err="1"/>
              <a:t>pajautimo</a:t>
            </a:r>
            <a:r>
              <a:rPr lang="en-US" dirty="0"/>
              <a:t>. </a:t>
            </a:r>
            <a:endParaRPr lang="lt-LT" dirty="0" smtClean="0"/>
          </a:p>
          <a:p>
            <a:r>
              <a:rPr lang="en-US" dirty="0" smtClean="0"/>
              <a:t>Toks </a:t>
            </a:r>
            <a:r>
              <a:rPr lang="en-US" dirty="0" err="1"/>
              <a:t>samprotavimas</a:t>
            </a:r>
            <a:r>
              <a:rPr lang="en-US" dirty="0"/>
              <a:t> </a:t>
            </a:r>
            <a:r>
              <a:rPr lang="en-US" dirty="0" err="1"/>
              <a:t>sukuria</a:t>
            </a:r>
            <a:r>
              <a:rPr lang="en-US" dirty="0"/>
              <a:t> </a:t>
            </a:r>
            <a:r>
              <a:rPr lang="en-US" dirty="0" err="1" smtClean="0"/>
              <a:t>matematinį</a:t>
            </a:r>
            <a:r>
              <a:rPr lang="lt-LT" dirty="0"/>
              <a:t> </a:t>
            </a:r>
            <a:r>
              <a:rPr lang="en-US" dirty="0" err="1" smtClean="0"/>
              <a:t>pagrįstumą</a:t>
            </a:r>
            <a:r>
              <a:rPr lang="en-US" dirty="0"/>
              <a:t>. </a:t>
            </a:r>
            <a:endParaRPr lang="lt-LT" dirty="0" smtClean="0"/>
          </a:p>
          <a:p>
            <a:r>
              <a:rPr lang="en-US" dirty="0" err="1" smtClean="0"/>
              <a:t>Individualus</a:t>
            </a:r>
            <a:r>
              <a:rPr lang="en-US" dirty="0" smtClean="0"/>
              <a:t> </a:t>
            </a:r>
            <a:r>
              <a:rPr lang="en-US" dirty="0" err="1"/>
              <a:t>idėjos</a:t>
            </a:r>
            <a:r>
              <a:rPr lang="en-US" dirty="0"/>
              <a:t> </a:t>
            </a:r>
            <a:r>
              <a:rPr lang="en-US" dirty="0" err="1"/>
              <a:t>prasmės</a:t>
            </a:r>
            <a:r>
              <a:rPr lang="en-US" dirty="0"/>
              <a:t> </a:t>
            </a:r>
            <a:r>
              <a:rPr lang="en-US" dirty="0" err="1"/>
              <a:t>pajautimas</a:t>
            </a:r>
            <a:r>
              <a:rPr lang="en-US" dirty="0"/>
              <a:t> </a:t>
            </a:r>
            <a:r>
              <a:rPr lang="en-US" dirty="0" err="1"/>
              <a:t>nėra</a:t>
            </a:r>
            <a:r>
              <a:rPr lang="en-US" dirty="0"/>
              <a:t> </a:t>
            </a:r>
            <a:r>
              <a:rPr lang="en-US" dirty="0" err="1"/>
              <a:t>tas</a:t>
            </a:r>
            <a:r>
              <a:rPr lang="en-US" dirty="0"/>
              <a:t> pat,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samprotavimu</a:t>
            </a:r>
            <a:r>
              <a:rPr lang="en-US" dirty="0"/>
              <a:t> </a:t>
            </a:r>
            <a:r>
              <a:rPr lang="en-US" dirty="0" err="1"/>
              <a:t>įgytas</a:t>
            </a:r>
            <a:r>
              <a:rPr lang="en-US" dirty="0"/>
              <a:t> </a:t>
            </a:r>
            <a:r>
              <a:rPr lang="en-US" dirty="0" err="1"/>
              <a:t>supratimas</a:t>
            </a:r>
            <a:r>
              <a:rPr lang="en-US" dirty="0"/>
              <a:t> </a:t>
            </a:r>
            <a:r>
              <a:rPr lang="en-US" dirty="0" err="1"/>
              <a:t>suvokiamas</a:t>
            </a:r>
            <a:r>
              <a:rPr lang="en-US" dirty="0"/>
              <a:t> </a:t>
            </a:r>
            <a:r>
              <a:rPr lang="en-US" dirty="0" err="1"/>
              <a:t>visiems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kuriais</a:t>
            </a:r>
            <a:r>
              <a:rPr lang="en-US" dirty="0"/>
              <a:t> </a:t>
            </a:r>
            <a:r>
              <a:rPr lang="en-US" dirty="0" err="1"/>
              <a:t>idėja</a:t>
            </a:r>
            <a:r>
              <a:rPr lang="en-US" dirty="0"/>
              <a:t> </a:t>
            </a:r>
            <a:r>
              <a:rPr lang="en-US" dirty="0" err="1"/>
              <a:t>yra</a:t>
            </a:r>
            <a:r>
              <a:rPr lang="en-US" dirty="0"/>
              <a:t> </a:t>
            </a:r>
            <a:r>
              <a:rPr lang="en-US" dirty="0" err="1"/>
              <a:t>kritiškai</a:t>
            </a:r>
            <a:r>
              <a:rPr lang="en-US" dirty="0"/>
              <a:t> </a:t>
            </a:r>
            <a:r>
              <a:rPr lang="en-US" dirty="0" err="1"/>
              <a:t>aptariama</a:t>
            </a:r>
            <a:r>
              <a:rPr lang="en-US" dirty="0"/>
              <a:t>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Matematinis samprotavimas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Įvairioms</a:t>
            </a:r>
            <a:r>
              <a:rPr lang="en-US" dirty="0"/>
              <a:t> </a:t>
            </a:r>
            <a:r>
              <a:rPr lang="en-US" dirty="0" err="1"/>
              <a:t>žmogaus</a:t>
            </a:r>
            <a:r>
              <a:rPr lang="en-US" dirty="0"/>
              <a:t> </a:t>
            </a:r>
            <a:r>
              <a:rPr lang="en-US" dirty="0" err="1"/>
              <a:t>veiklos</a:t>
            </a:r>
            <a:r>
              <a:rPr lang="en-US" dirty="0"/>
              <a:t> </a:t>
            </a:r>
            <a:r>
              <a:rPr lang="en-US" dirty="0" err="1"/>
              <a:t>sritims</a:t>
            </a:r>
            <a:r>
              <a:rPr lang="en-US" dirty="0"/>
              <a:t>  </a:t>
            </a:r>
            <a:r>
              <a:rPr lang="en-US" dirty="0" err="1"/>
              <a:t>būdingas</a:t>
            </a:r>
            <a:r>
              <a:rPr lang="en-US" dirty="0"/>
              <a:t> </a:t>
            </a:r>
            <a:r>
              <a:rPr lang="en-US" dirty="0" err="1"/>
              <a:t>disciplinuotas</a:t>
            </a:r>
            <a:r>
              <a:rPr lang="en-US" dirty="0"/>
              <a:t> </a:t>
            </a:r>
            <a:r>
              <a:rPr lang="en-US" dirty="0" err="1"/>
              <a:t>samprotavimas</a:t>
            </a:r>
            <a:r>
              <a:rPr lang="en-US" dirty="0"/>
              <a:t> </a:t>
            </a:r>
            <a:r>
              <a:rPr lang="en-US" dirty="0" err="1"/>
              <a:t>skatina</a:t>
            </a:r>
            <a:r>
              <a:rPr lang="en-US" dirty="0"/>
              <a:t> </a:t>
            </a:r>
            <a:r>
              <a:rPr lang="en-US" dirty="0" err="1"/>
              <a:t>pažinti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įgalina</a:t>
            </a:r>
            <a:r>
              <a:rPr lang="en-US" dirty="0"/>
              <a:t> </a:t>
            </a:r>
            <a:r>
              <a:rPr lang="en-US" dirty="0" err="1"/>
              <a:t>suprasti</a:t>
            </a:r>
            <a:r>
              <a:rPr lang="en-US" dirty="0" smtClean="0"/>
              <a:t>.</a:t>
            </a:r>
            <a:endParaRPr lang="lt-LT" dirty="0" smtClean="0"/>
          </a:p>
          <a:p>
            <a:r>
              <a:rPr lang="en-US" dirty="0" smtClean="0"/>
              <a:t> </a:t>
            </a:r>
            <a:r>
              <a:rPr lang="en-US" dirty="0"/>
              <a:t>Toks </a:t>
            </a:r>
            <a:r>
              <a:rPr lang="en-US" dirty="0" err="1"/>
              <a:t>samprotavimas</a:t>
            </a:r>
            <a:r>
              <a:rPr lang="en-US" dirty="0"/>
              <a:t> </a:t>
            </a:r>
            <a:r>
              <a:rPr lang="en-US" dirty="0" err="1"/>
              <a:t>iš</a:t>
            </a:r>
            <a:r>
              <a:rPr lang="en-US" dirty="0"/>
              <a:t> </a:t>
            </a:r>
            <a:r>
              <a:rPr lang="en-US" dirty="0" err="1"/>
              <a:t>esmės</a:t>
            </a:r>
            <a:r>
              <a:rPr lang="en-US" dirty="0"/>
              <a:t> </a:t>
            </a:r>
            <a:r>
              <a:rPr lang="en-US" dirty="0" err="1"/>
              <a:t>yra</a:t>
            </a:r>
            <a:r>
              <a:rPr lang="en-US" dirty="0"/>
              <a:t> </a:t>
            </a:r>
            <a:r>
              <a:rPr lang="en-US" dirty="0" err="1"/>
              <a:t>kritinis</a:t>
            </a:r>
            <a:r>
              <a:rPr lang="en-US" dirty="0"/>
              <a:t> </a:t>
            </a:r>
            <a:r>
              <a:rPr lang="en-US" dirty="0" err="1"/>
              <a:t>mąstymas</a:t>
            </a:r>
            <a:r>
              <a:rPr lang="en-US" dirty="0"/>
              <a:t> ta </a:t>
            </a:r>
            <a:r>
              <a:rPr lang="en-US" dirty="0" err="1"/>
              <a:t>prasme</a:t>
            </a:r>
            <a:r>
              <a:rPr lang="en-US" dirty="0"/>
              <a:t>, </a:t>
            </a:r>
            <a:r>
              <a:rPr lang="en-US" dirty="0" err="1"/>
              <a:t>kurią</a:t>
            </a:r>
            <a:r>
              <a:rPr lang="en-US" dirty="0"/>
              <a:t> </a:t>
            </a:r>
            <a:r>
              <a:rPr lang="en-US" dirty="0" smtClean="0"/>
              <a:t>jam </a:t>
            </a:r>
            <a:r>
              <a:rPr lang="en-US" dirty="0" err="1"/>
              <a:t>suteikia</a:t>
            </a:r>
            <a:r>
              <a:rPr lang="en-US" dirty="0"/>
              <a:t>  </a:t>
            </a:r>
            <a:r>
              <a:rPr lang="en-US" dirty="0" err="1" smtClean="0"/>
              <a:t>neurodidaktika</a:t>
            </a:r>
            <a:r>
              <a:rPr lang="lt-LT" dirty="0" smtClean="0"/>
              <a:t>: </a:t>
            </a:r>
            <a:r>
              <a:rPr lang="en-US" dirty="0" err="1" smtClean="0"/>
              <a:t>Jūs</a:t>
            </a:r>
            <a:r>
              <a:rPr lang="en-US" dirty="0" smtClean="0"/>
              <a:t> </a:t>
            </a:r>
            <a:r>
              <a:rPr lang="en-US" dirty="0" err="1"/>
              <a:t>mąstote</a:t>
            </a:r>
            <a:r>
              <a:rPr lang="en-US" dirty="0"/>
              <a:t> </a:t>
            </a:r>
            <a:r>
              <a:rPr lang="en-US" dirty="0" err="1"/>
              <a:t>kritiškai</a:t>
            </a:r>
            <a:r>
              <a:rPr lang="en-US" dirty="0"/>
              <a:t>, </a:t>
            </a:r>
            <a:r>
              <a:rPr lang="en-US" dirty="0" err="1"/>
              <a:t>jei</a:t>
            </a:r>
            <a:r>
              <a:rPr lang="en-US" dirty="0"/>
              <a:t> </a:t>
            </a:r>
            <a:endParaRPr lang="lt-LT" dirty="0" smtClean="0"/>
          </a:p>
          <a:p>
            <a:r>
              <a:rPr lang="en-US" dirty="0" smtClean="0"/>
              <a:t>(</a:t>
            </a:r>
            <a:r>
              <a:rPr lang="en-US" dirty="0"/>
              <a:t>1) </a:t>
            </a:r>
            <a:r>
              <a:rPr lang="en-US" dirty="0" err="1"/>
              <a:t>jūsų</a:t>
            </a:r>
            <a:r>
              <a:rPr lang="en-US" dirty="0"/>
              <a:t> </a:t>
            </a:r>
            <a:r>
              <a:rPr lang="en-US" dirty="0" err="1"/>
              <a:t>mąstymas</a:t>
            </a:r>
            <a:r>
              <a:rPr lang="en-US" dirty="0"/>
              <a:t> </a:t>
            </a:r>
            <a:r>
              <a:rPr lang="en-US" dirty="0" err="1"/>
              <a:t>originalus</a:t>
            </a:r>
            <a:r>
              <a:rPr lang="en-US" dirty="0"/>
              <a:t>, </a:t>
            </a:r>
            <a:r>
              <a:rPr lang="en-US" dirty="0" err="1"/>
              <a:t>t.y</a:t>
            </a:r>
            <a:r>
              <a:rPr lang="en-US" dirty="0"/>
              <a:t>. </a:t>
            </a:r>
            <a:r>
              <a:rPr lang="en-US" dirty="0" err="1"/>
              <a:t>nekartojate</a:t>
            </a:r>
            <a:r>
              <a:rPr lang="en-US" dirty="0"/>
              <a:t> </a:t>
            </a:r>
            <a:r>
              <a:rPr lang="en-US" dirty="0" err="1"/>
              <a:t>iš</a:t>
            </a:r>
            <a:r>
              <a:rPr lang="en-US" dirty="0"/>
              <a:t> </a:t>
            </a:r>
            <a:r>
              <a:rPr lang="en-US" dirty="0" err="1"/>
              <a:t>atminties</a:t>
            </a:r>
            <a:r>
              <a:rPr lang="en-US" dirty="0"/>
              <a:t> tai,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buvo</a:t>
            </a:r>
            <a:r>
              <a:rPr lang="en-US" dirty="0"/>
              <a:t> </a:t>
            </a:r>
            <a:r>
              <a:rPr lang="en-US" dirty="0" err="1" smtClean="0"/>
              <a:t>nuspr</a:t>
            </a:r>
            <a:r>
              <a:rPr lang="lt-LT" dirty="0"/>
              <a:t>ę</a:t>
            </a:r>
            <a:r>
              <a:rPr lang="en-US" dirty="0" err="1" smtClean="0"/>
              <a:t>sta</a:t>
            </a:r>
            <a:r>
              <a:rPr lang="en-US" dirty="0" smtClean="0"/>
              <a:t> </a:t>
            </a:r>
            <a:r>
              <a:rPr lang="en-US" dirty="0" err="1"/>
              <a:t>anksčiau</a:t>
            </a:r>
            <a:r>
              <a:rPr lang="en-US" dirty="0"/>
              <a:t> </a:t>
            </a:r>
            <a:r>
              <a:rPr lang="en-US" dirty="0" err="1"/>
              <a:t>panašiose</a:t>
            </a:r>
            <a:r>
              <a:rPr lang="en-US" dirty="0"/>
              <a:t> </a:t>
            </a:r>
            <a:r>
              <a:rPr lang="en-US" dirty="0" err="1" smtClean="0"/>
              <a:t>situacijose</a:t>
            </a:r>
            <a:r>
              <a:rPr lang="lt-LT" dirty="0"/>
              <a:t>;</a:t>
            </a:r>
            <a:endParaRPr lang="lt-LT" dirty="0" smtClean="0"/>
          </a:p>
          <a:p>
            <a:r>
              <a:rPr lang="en-US" dirty="0" smtClean="0"/>
              <a:t>(</a:t>
            </a:r>
            <a:r>
              <a:rPr lang="en-US" dirty="0"/>
              <a:t>2) </a:t>
            </a:r>
            <a:r>
              <a:rPr lang="en-US" dirty="0" err="1"/>
              <a:t>jūs</a:t>
            </a:r>
            <a:r>
              <a:rPr lang="en-US" dirty="0"/>
              <a:t> </a:t>
            </a:r>
            <a:r>
              <a:rPr lang="en-US" dirty="0" err="1"/>
              <a:t>mąstote</a:t>
            </a:r>
            <a:r>
              <a:rPr lang="en-US" dirty="0"/>
              <a:t> </a:t>
            </a:r>
            <a:r>
              <a:rPr lang="en-US" dirty="0" err="1"/>
              <a:t>savarankiškai</a:t>
            </a:r>
            <a:r>
              <a:rPr lang="en-US" dirty="0"/>
              <a:t>, </a:t>
            </a:r>
            <a:r>
              <a:rPr lang="en-US" dirty="0" err="1"/>
              <a:t>t.y</a:t>
            </a:r>
            <a:r>
              <a:rPr lang="en-US" dirty="0"/>
              <a:t>. </a:t>
            </a:r>
            <a:r>
              <a:rPr lang="en-US" dirty="0" err="1"/>
              <a:t>nevykdote</a:t>
            </a:r>
            <a:r>
              <a:rPr lang="en-US" dirty="0"/>
              <a:t> </a:t>
            </a:r>
            <a:r>
              <a:rPr lang="en-US" dirty="0" err="1"/>
              <a:t>kieno</a:t>
            </a:r>
            <a:r>
              <a:rPr lang="en-US" dirty="0"/>
              <a:t> </a:t>
            </a:r>
            <a:r>
              <a:rPr lang="en-US" dirty="0" err="1"/>
              <a:t>nors</a:t>
            </a:r>
            <a:r>
              <a:rPr lang="en-US" dirty="0"/>
              <a:t> </a:t>
            </a:r>
            <a:r>
              <a:rPr lang="en-US" dirty="0" err="1"/>
              <a:t>kito</a:t>
            </a:r>
            <a:r>
              <a:rPr lang="en-US" dirty="0"/>
              <a:t> </a:t>
            </a:r>
            <a:r>
              <a:rPr lang="en-US" dirty="0" err="1"/>
              <a:t>pasiūlytus</a:t>
            </a:r>
            <a:r>
              <a:rPr lang="en-US" dirty="0"/>
              <a:t> </a:t>
            </a:r>
            <a:r>
              <a:rPr lang="en-US" dirty="0" err="1" smtClean="0"/>
              <a:t>nurodymus</a:t>
            </a:r>
            <a:r>
              <a:rPr lang="lt-LT" dirty="0"/>
              <a:t>;</a:t>
            </a:r>
            <a:r>
              <a:rPr lang="en-US" dirty="0" smtClean="0"/>
              <a:t> </a:t>
            </a:r>
            <a:endParaRPr lang="lt-LT" dirty="0" smtClean="0"/>
          </a:p>
          <a:p>
            <a:r>
              <a:rPr lang="en-US" dirty="0" smtClean="0"/>
              <a:t>(</a:t>
            </a:r>
            <a:r>
              <a:rPr lang="en-US" dirty="0"/>
              <a:t>3) </a:t>
            </a:r>
            <a:r>
              <a:rPr lang="en-US" dirty="0" err="1"/>
              <a:t>jūsų</a:t>
            </a:r>
            <a:r>
              <a:rPr lang="en-US" dirty="0"/>
              <a:t> </a:t>
            </a:r>
            <a:r>
              <a:rPr lang="en-US" dirty="0" err="1"/>
              <a:t>mąstymas</a:t>
            </a:r>
            <a:r>
              <a:rPr lang="en-US" dirty="0"/>
              <a:t> </a:t>
            </a:r>
            <a:r>
              <a:rPr lang="en-US" dirty="0" err="1"/>
              <a:t>veiksmingas</a:t>
            </a:r>
            <a:r>
              <a:rPr lang="en-US" dirty="0"/>
              <a:t>, </a:t>
            </a:r>
            <a:r>
              <a:rPr lang="en-US" dirty="0" err="1"/>
              <a:t>t.y</a:t>
            </a:r>
            <a:r>
              <a:rPr lang="en-US" dirty="0"/>
              <a:t>. </a:t>
            </a:r>
            <a:r>
              <a:rPr lang="en-US" dirty="0" err="1"/>
              <a:t>jūs</a:t>
            </a:r>
            <a:r>
              <a:rPr lang="en-US" dirty="0"/>
              <a:t> </a:t>
            </a:r>
            <a:r>
              <a:rPr lang="en-US" dirty="0" err="1"/>
              <a:t>laikotės</a:t>
            </a:r>
            <a:r>
              <a:rPr lang="en-US" dirty="0"/>
              <a:t> tam </a:t>
            </a:r>
            <a:r>
              <a:rPr lang="en-US" dirty="0" err="1"/>
              <a:t>tikrų</a:t>
            </a:r>
            <a:r>
              <a:rPr lang="en-US" dirty="0"/>
              <a:t> </a:t>
            </a:r>
            <a:r>
              <a:rPr lang="en-US" dirty="0" err="1"/>
              <a:t>pripažintų</a:t>
            </a:r>
            <a:r>
              <a:rPr lang="en-US" dirty="0"/>
              <a:t> </a:t>
            </a:r>
            <a:r>
              <a:rPr lang="en-US" dirty="0" err="1"/>
              <a:t>susitarimų</a:t>
            </a:r>
            <a:r>
              <a:rPr lang="en-US" dirty="0"/>
              <a:t>, </a:t>
            </a:r>
            <a:r>
              <a:rPr lang="en-US" dirty="0" err="1"/>
              <a:t>kurie</a:t>
            </a:r>
            <a:r>
              <a:rPr lang="en-US" dirty="0"/>
              <a:t> </a:t>
            </a:r>
            <a:r>
              <a:rPr lang="en-US" dirty="0" err="1"/>
              <a:t>paprastai</a:t>
            </a:r>
            <a:r>
              <a:rPr lang="en-US" dirty="0"/>
              <a:t> </a:t>
            </a:r>
            <a:r>
              <a:rPr lang="en-US" dirty="0" err="1"/>
              <a:t>mąstymą</a:t>
            </a:r>
            <a:r>
              <a:rPr lang="en-US" dirty="0"/>
              <a:t> </a:t>
            </a:r>
            <a:r>
              <a:rPr lang="en-US" dirty="0" err="1"/>
              <a:t>daro</a:t>
            </a:r>
            <a:r>
              <a:rPr lang="en-US" dirty="0"/>
              <a:t> </a:t>
            </a:r>
            <a:r>
              <a:rPr lang="en-US" dirty="0" err="1"/>
              <a:t>efektyviu</a:t>
            </a:r>
            <a:r>
              <a:rPr lang="en-US" dirty="0"/>
              <a:t>.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30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Matematinis samprotavimas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Galima </a:t>
            </a:r>
            <a:r>
              <a:rPr lang="en-US" dirty="0" err="1" smtClean="0"/>
              <a:t>skir</a:t>
            </a:r>
            <a:r>
              <a:rPr lang="lt-LT" dirty="0" err="1" smtClean="0"/>
              <a:t>ti</a:t>
            </a:r>
            <a:r>
              <a:rPr lang="en-US" dirty="0" smtClean="0"/>
              <a:t> </a:t>
            </a:r>
            <a:r>
              <a:rPr lang="en-US" dirty="0"/>
              <a:t>du </a:t>
            </a:r>
            <a:r>
              <a:rPr lang="en-US" dirty="0" err="1"/>
              <a:t>matematinio</a:t>
            </a:r>
            <a:r>
              <a:rPr lang="en-US" dirty="0"/>
              <a:t> </a:t>
            </a:r>
            <a:r>
              <a:rPr lang="en-US" dirty="0" err="1"/>
              <a:t>samprotavimo</a:t>
            </a:r>
            <a:r>
              <a:rPr lang="en-US" dirty="0"/>
              <a:t> </a:t>
            </a:r>
            <a:r>
              <a:rPr lang="en-US" dirty="0" err="1"/>
              <a:t>būdus</a:t>
            </a:r>
            <a:r>
              <a:rPr lang="en-US" dirty="0"/>
              <a:t>. </a:t>
            </a:r>
            <a:endParaRPr lang="lt-LT" dirty="0" smtClean="0"/>
          </a:p>
          <a:p>
            <a:r>
              <a:rPr lang="en-US" dirty="0" err="1" smtClean="0"/>
              <a:t>Vienas</a:t>
            </a:r>
            <a:r>
              <a:rPr lang="en-US" dirty="0" smtClean="0"/>
              <a:t> </a:t>
            </a:r>
            <a:r>
              <a:rPr lang="en-US" dirty="0" err="1"/>
              <a:t>jų</a:t>
            </a:r>
            <a:r>
              <a:rPr lang="en-US" dirty="0"/>
              <a:t> </a:t>
            </a:r>
            <a:r>
              <a:rPr lang="en-US" dirty="0" err="1"/>
              <a:t>tarnauja</a:t>
            </a:r>
            <a:r>
              <a:rPr lang="en-US" dirty="0"/>
              <a:t> </a:t>
            </a:r>
            <a:r>
              <a:rPr lang="en-US" dirty="0" err="1"/>
              <a:t>dėsningumų</a:t>
            </a:r>
            <a:r>
              <a:rPr lang="en-US" dirty="0"/>
              <a:t> </a:t>
            </a:r>
            <a:r>
              <a:rPr lang="en-US" dirty="0" err="1"/>
              <a:t>paieškai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hipotezių</a:t>
            </a:r>
            <a:r>
              <a:rPr lang="en-US" dirty="0"/>
              <a:t> </a:t>
            </a:r>
            <a:r>
              <a:rPr lang="en-US" dirty="0" err="1"/>
              <a:t>kėlimui</a:t>
            </a:r>
            <a:r>
              <a:rPr lang="en-US" dirty="0"/>
              <a:t>, </a:t>
            </a:r>
            <a:r>
              <a:rPr lang="en-US" dirty="0" err="1"/>
              <a:t>vadinamas</a:t>
            </a:r>
            <a:r>
              <a:rPr lang="en-US" dirty="0"/>
              <a:t> </a:t>
            </a:r>
            <a:r>
              <a:rPr lang="en-US" dirty="0" err="1"/>
              <a:t>tyrinėjančiu</a:t>
            </a:r>
            <a:r>
              <a:rPr lang="en-US" dirty="0"/>
              <a:t> </a:t>
            </a:r>
            <a:r>
              <a:rPr lang="en-US" dirty="0" err="1" smtClean="0"/>
              <a:t>samprotavimu</a:t>
            </a:r>
            <a:r>
              <a:rPr lang="en-US" dirty="0" smtClean="0"/>
              <a:t>. </a:t>
            </a:r>
            <a:endParaRPr lang="lt-LT" dirty="0" smtClean="0"/>
          </a:p>
          <a:p>
            <a:r>
              <a:rPr lang="en-US" dirty="0" err="1" smtClean="0"/>
              <a:t>Matematikai</a:t>
            </a:r>
            <a:r>
              <a:rPr lang="en-US" dirty="0" smtClean="0"/>
              <a:t> </a:t>
            </a:r>
            <a:r>
              <a:rPr lang="en-US" dirty="0" err="1"/>
              <a:t>panašų</a:t>
            </a:r>
            <a:r>
              <a:rPr lang="en-US" dirty="0"/>
              <a:t> </a:t>
            </a:r>
            <a:r>
              <a:rPr lang="en-US" dirty="0" err="1"/>
              <a:t>dalyką</a:t>
            </a:r>
            <a:r>
              <a:rPr lang="en-US" dirty="0"/>
              <a:t> </a:t>
            </a:r>
            <a:r>
              <a:rPr lang="en-US" dirty="0" err="1"/>
              <a:t>vadina</a:t>
            </a:r>
            <a:r>
              <a:rPr lang="en-US" dirty="0"/>
              <a:t> </a:t>
            </a:r>
            <a:r>
              <a:rPr lang="en-US" dirty="0" err="1"/>
              <a:t>euristiniu</a:t>
            </a:r>
            <a:r>
              <a:rPr lang="en-US" dirty="0"/>
              <a:t> </a:t>
            </a:r>
            <a:r>
              <a:rPr lang="en-US" dirty="0" err="1"/>
              <a:t>samprotavimu</a:t>
            </a:r>
            <a:r>
              <a:rPr lang="en-US" dirty="0"/>
              <a:t>. </a:t>
            </a:r>
            <a:endParaRPr lang="lt-LT" dirty="0" smtClean="0"/>
          </a:p>
          <a:p>
            <a:r>
              <a:rPr lang="en-US" dirty="0" err="1" smtClean="0"/>
              <a:t>Kitas</a:t>
            </a:r>
            <a:r>
              <a:rPr lang="en-US" dirty="0" smtClean="0"/>
              <a:t> </a:t>
            </a:r>
            <a:r>
              <a:rPr lang="en-US" dirty="0" err="1"/>
              <a:t>samprotavimo</a:t>
            </a:r>
            <a:r>
              <a:rPr lang="en-US" dirty="0"/>
              <a:t> </a:t>
            </a:r>
            <a:r>
              <a:rPr lang="en-US" dirty="0" err="1"/>
              <a:t>būdas</a:t>
            </a:r>
            <a:r>
              <a:rPr lang="en-US" dirty="0"/>
              <a:t> </a:t>
            </a:r>
            <a:r>
              <a:rPr lang="en-US" dirty="0" err="1"/>
              <a:t>tarnauja</a:t>
            </a:r>
            <a:r>
              <a:rPr lang="en-US" dirty="0"/>
              <a:t> </a:t>
            </a:r>
            <a:r>
              <a:rPr lang="en-US" dirty="0" err="1"/>
              <a:t>hipotezių</a:t>
            </a:r>
            <a:r>
              <a:rPr lang="en-US" dirty="0"/>
              <a:t> </a:t>
            </a:r>
            <a:r>
              <a:rPr lang="en-US" dirty="0" err="1"/>
              <a:t>įrodymui</a:t>
            </a:r>
            <a:r>
              <a:rPr lang="en-US" dirty="0"/>
              <a:t>; </a:t>
            </a:r>
            <a:r>
              <a:rPr lang="en-US" dirty="0" err="1"/>
              <a:t>jis</a:t>
            </a:r>
            <a:r>
              <a:rPr lang="en-US" dirty="0"/>
              <a:t> </a:t>
            </a:r>
            <a:r>
              <a:rPr lang="en-US" dirty="0" err="1"/>
              <a:t>vadinamas</a:t>
            </a:r>
            <a:r>
              <a:rPr lang="en-US" dirty="0"/>
              <a:t> </a:t>
            </a:r>
            <a:r>
              <a:rPr lang="en-US" dirty="0" err="1" smtClean="0"/>
              <a:t>pagrindžiančiu</a:t>
            </a:r>
            <a:r>
              <a:rPr lang="en-US" dirty="0" smtClean="0"/>
              <a:t>. </a:t>
            </a:r>
            <a:endParaRPr lang="lt-LT" dirty="0" smtClean="0"/>
          </a:p>
          <a:p>
            <a:r>
              <a:rPr lang="en-US" dirty="0" smtClean="0"/>
              <a:t>Abu </a:t>
            </a:r>
            <a:r>
              <a:rPr lang="en-US" dirty="0" err="1"/>
              <a:t>samprotavimo</a:t>
            </a:r>
            <a:r>
              <a:rPr lang="en-US" dirty="0"/>
              <a:t> </a:t>
            </a:r>
            <a:r>
              <a:rPr lang="en-US" dirty="0" err="1"/>
              <a:t>būdai</a:t>
            </a:r>
            <a:r>
              <a:rPr lang="en-US" dirty="0"/>
              <a:t> </a:t>
            </a:r>
            <a:r>
              <a:rPr lang="en-US" dirty="0" err="1"/>
              <a:t>papildo</a:t>
            </a:r>
            <a:r>
              <a:rPr lang="en-US" dirty="0"/>
              <a:t> </a:t>
            </a:r>
            <a:r>
              <a:rPr lang="en-US" dirty="0" err="1"/>
              <a:t>vienas</a:t>
            </a:r>
            <a:r>
              <a:rPr lang="en-US" dirty="0"/>
              <a:t> </a:t>
            </a:r>
            <a:r>
              <a:rPr lang="en-US" dirty="0" err="1"/>
              <a:t>kitą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2225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Matematinis samprotavimas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019" y="1825625"/>
            <a:ext cx="1195185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dirty="0" err="1"/>
              <a:t>S</a:t>
            </a:r>
            <a:r>
              <a:rPr lang="en-US" dirty="0" err="1" smtClean="0"/>
              <a:t>akome</a:t>
            </a:r>
            <a:r>
              <a:rPr lang="en-US" dirty="0"/>
              <a:t>,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i="1" dirty="0" err="1" smtClean="0"/>
              <a:t>mokyklinė</a:t>
            </a:r>
            <a:r>
              <a:rPr lang="en-US" i="1" dirty="0" smtClean="0"/>
              <a:t> </a:t>
            </a:r>
            <a:r>
              <a:rPr lang="en-US" i="1" dirty="0" err="1"/>
              <a:t>matematika</a:t>
            </a:r>
            <a:r>
              <a:rPr lang="en-US" i="1" dirty="0"/>
              <a:t> </a:t>
            </a:r>
            <a:r>
              <a:rPr lang="en-US" i="1" dirty="0" err="1"/>
              <a:t>grindžiama</a:t>
            </a:r>
            <a:r>
              <a:rPr lang="en-US" i="1" dirty="0"/>
              <a:t> </a:t>
            </a:r>
            <a:r>
              <a:rPr lang="en-US" i="1" dirty="0" err="1"/>
              <a:t>matematiniu</a:t>
            </a:r>
            <a:r>
              <a:rPr lang="en-US" i="1" dirty="0"/>
              <a:t> </a:t>
            </a:r>
            <a:r>
              <a:rPr lang="en-US" i="1" dirty="0" err="1" smtClean="0"/>
              <a:t>samprotavimu</a:t>
            </a:r>
            <a:r>
              <a:rPr lang="en-US" dirty="0" smtClean="0"/>
              <a:t>, </a:t>
            </a:r>
            <a:r>
              <a:rPr lang="en-US" dirty="0" err="1"/>
              <a:t>jei</a:t>
            </a:r>
            <a:r>
              <a:rPr lang="en-US" dirty="0"/>
              <a:t> 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lt-LT" dirty="0" smtClean="0"/>
              <a:t> </a:t>
            </a:r>
            <a:r>
              <a:rPr lang="en-US" dirty="0" err="1" smtClean="0"/>
              <a:t>kiekviena</a:t>
            </a:r>
            <a:r>
              <a:rPr lang="en-US" dirty="0" smtClean="0"/>
              <a:t> </a:t>
            </a:r>
            <a:r>
              <a:rPr lang="en-US" dirty="0" err="1"/>
              <a:t>sąvoka</a:t>
            </a:r>
            <a:r>
              <a:rPr lang="en-US" dirty="0"/>
              <a:t> </a:t>
            </a:r>
            <a:r>
              <a:rPr lang="en-US" dirty="0" err="1"/>
              <a:t>yra</a:t>
            </a:r>
            <a:r>
              <a:rPr lang="en-US" dirty="0"/>
              <a:t> </a:t>
            </a:r>
            <a:r>
              <a:rPr lang="en-US" dirty="0" err="1" smtClean="0"/>
              <a:t>apibrėžiama</a:t>
            </a:r>
            <a:r>
              <a:rPr lang="en-US" dirty="0" smtClean="0"/>
              <a:t>;</a:t>
            </a:r>
            <a:endParaRPr lang="lt-LT" dirty="0" smtClean="0"/>
          </a:p>
          <a:p>
            <a:pPr lvl="0">
              <a:buFont typeface="Courier New" panose="02070309020205020404" pitchFamily="49" charset="0"/>
              <a:buChar char="o"/>
            </a:pPr>
            <a:r>
              <a:rPr lang="en-US" dirty="0" err="1" smtClean="0"/>
              <a:t>kiekvienas</a:t>
            </a:r>
            <a:r>
              <a:rPr lang="en-US" dirty="0" smtClean="0"/>
              <a:t> </a:t>
            </a:r>
            <a:r>
              <a:rPr lang="en-US" dirty="0" err="1"/>
              <a:t>teiginys</a:t>
            </a:r>
            <a:r>
              <a:rPr lang="en-US" dirty="0"/>
              <a:t> </a:t>
            </a:r>
            <a:r>
              <a:rPr lang="en-US" dirty="0" err="1"/>
              <a:t>yra</a:t>
            </a:r>
            <a:r>
              <a:rPr lang="en-US" dirty="0"/>
              <a:t> </a:t>
            </a:r>
            <a:r>
              <a:rPr lang="en-US" dirty="0" err="1"/>
              <a:t>nedviprasmiškas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formuluojamas</a:t>
            </a:r>
            <a:r>
              <a:rPr lang="en-US" dirty="0"/>
              <a:t> </a:t>
            </a:r>
            <a:r>
              <a:rPr lang="en-US" dirty="0" err="1"/>
              <a:t>taip</a:t>
            </a:r>
            <a:r>
              <a:rPr lang="en-US" dirty="0"/>
              <a:t>,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būtų</a:t>
            </a:r>
            <a:r>
              <a:rPr lang="en-US" dirty="0"/>
              <a:t> </a:t>
            </a:r>
            <a:r>
              <a:rPr lang="en-US" dirty="0" err="1"/>
              <a:t>aišku</a:t>
            </a:r>
            <a:r>
              <a:rPr lang="en-US" dirty="0"/>
              <a:t>,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yra</a:t>
            </a:r>
            <a:r>
              <a:rPr lang="en-US" dirty="0"/>
              <a:t> </a:t>
            </a:r>
            <a:r>
              <a:rPr lang="en-US" dirty="0" err="1"/>
              <a:t>žinoma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nėra</a:t>
            </a:r>
            <a:r>
              <a:rPr lang="en-US" dirty="0"/>
              <a:t> </a:t>
            </a:r>
            <a:r>
              <a:rPr lang="en-US" dirty="0" err="1" smtClean="0"/>
              <a:t>žinoma</a:t>
            </a:r>
            <a:r>
              <a:rPr lang="en-US" dirty="0" smtClean="0"/>
              <a:t>;</a:t>
            </a:r>
            <a:endParaRPr lang="lt-LT" dirty="0" smtClean="0"/>
          </a:p>
          <a:p>
            <a:pPr lvl="0">
              <a:buFont typeface="Courier New" panose="02070309020205020404" pitchFamily="49" charset="0"/>
              <a:buChar char="o"/>
            </a:pPr>
            <a:r>
              <a:rPr lang="en-US" dirty="0" err="1" smtClean="0"/>
              <a:t>kiekvienas</a:t>
            </a:r>
            <a:r>
              <a:rPr lang="en-US" dirty="0" smtClean="0"/>
              <a:t> </a:t>
            </a:r>
            <a:r>
              <a:rPr lang="en-US" dirty="0" err="1"/>
              <a:t>teiginys</a:t>
            </a:r>
            <a:r>
              <a:rPr lang="en-US" dirty="0"/>
              <a:t> </a:t>
            </a:r>
            <a:r>
              <a:rPr lang="en-US" dirty="0" err="1"/>
              <a:t>yra</a:t>
            </a:r>
            <a:r>
              <a:rPr lang="en-US" dirty="0"/>
              <a:t> </a:t>
            </a:r>
            <a:r>
              <a:rPr lang="en-US" dirty="0" err="1"/>
              <a:t>pagrindžiamas</a:t>
            </a:r>
            <a:r>
              <a:rPr lang="en-US" dirty="0"/>
              <a:t> </a:t>
            </a:r>
            <a:r>
              <a:rPr lang="en-US" dirty="0" err="1"/>
              <a:t>logiškai</a:t>
            </a:r>
            <a:r>
              <a:rPr lang="en-US" dirty="0"/>
              <a:t> </a:t>
            </a:r>
            <a:r>
              <a:rPr lang="en-US" dirty="0" err="1"/>
              <a:t>taisyklingu</a:t>
            </a:r>
            <a:r>
              <a:rPr lang="en-US" dirty="0"/>
              <a:t> </a:t>
            </a:r>
            <a:r>
              <a:rPr lang="en-US" dirty="0" err="1" smtClean="0"/>
              <a:t>samprotavimu</a:t>
            </a:r>
            <a:r>
              <a:rPr lang="en-US" dirty="0" smtClean="0"/>
              <a:t>;</a:t>
            </a:r>
            <a:endParaRPr lang="lt-LT" dirty="0" smtClean="0"/>
          </a:p>
          <a:p>
            <a:pPr lvl="0">
              <a:buFont typeface="Courier New" panose="02070309020205020404" pitchFamily="49" charset="0"/>
              <a:buChar char="o"/>
            </a:pPr>
            <a:r>
              <a:rPr lang="en-US" dirty="0" err="1" smtClean="0"/>
              <a:t>kiekviena</a:t>
            </a:r>
            <a:r>
              <a:rPr lang="en-US" dirty="0" smtClean="0"/>
              <a:t> </a:t>
            </a:r>
            <a:r>
              <a:rPr lang="en-US" dirty="0" err="1"/>
              <a:t>nauja</a:t>
            </a:r>
            <a:r>
              <a:rPr lang="en-US" dirty="0"/>
              <a:t> </a:t>
            </a:r>
            <a:r>
              <a:rPr lang="en-US" dirty="0" err="1"/>
              <a:t>sąvoka</a:t>
            </a:r>
            <a:r>
              <a:rPr lang="en-US" dirty="0"/>
              <a:t> </a:t>
            </a:r>
            <a:r>
              <a:rPr lang="en-US" dirty="0" err="1"/>
              <a:t>formuojama</a:t>
            </a:r>
            <a:r>
              <a:rPr lang="en-US" dirty="0"/>
              <a:t> </a:t>
            </a:r>
            <a:r>
              <a:rPr lang="en-US" dirty="0" err="1"/>
              <a:t>turimų</a:t>
            </a:r>
            <a:r>
              <a:rPr lang="en-US" dirty="0"/>
              <a:t> </a:t>
            </a:r>
            <a:r>
              <a:rPr lang="en-US" dirty="0" err="1"/>
              <a:t>žinių</a:t>
            </a:r>
            <a:r>
              <a:rPr lang="en-US" dirty="0"/>
              <a:t> </a:t>
            </a:r>
            <a:r>
              <a:rPr lang="en-US" dirty="0" err="1"/>
              <a:t>pagrindu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yra</a:t>
            </a:r>
            <a:r>
              <a:rPr lang="en-US" dirty="0"/>
              <a:t> </a:t>
            </a:r>
            <a:r>
              <a:rPr lang="en-US" dirty="0" err="1"/>
              <a:t>naujų</a:t>
            </a:r>
            <a:r>
              <a:rPr lang="en-US" dirty="0"/>
              <a:t> </a:t>
            </a:r>
            <a:r>
              <a:rPr lang="en-US" dirty="0" err="1"/>
              <a:t>žinių</a:t>
            </a:r>
            <a:r>
              <a:rPr lang="en-US" dirty="0"/>
              <a:t> </a:t>
            </a:r>
            <a:r>
              <a:rPr lang="en-US" dirty="0" err="1"/>
              <a:t>struktūros</a:t>
            </a:r>
            <a:r>
              <a:rPr lang="en-US" dirty="0"/>
              <a:t> </a:t>
            </a:r>
            <a:r>
              <a:rPr lang="en-US" dirty="0" err="1" smtClean="0"/>
              <a:t>dalis</a:t>
            </a:r>
            <a:r>
              <a:rPr lang="en-US" dirty="0" smtClean="0"/>
              <a:t>;</a:t>
            </a:r>
            <a:endParaRPr lang="lt-LT" dirty="0" smtClean="0"/>
          </a:p>
          <a:p>
            <a:pPr lvl="0">
              <a:buFont typeface="Courier New" panose="02070309020205020404" pitchFamily="49" charset="0"/>
              <a:buChar char="o"/>
            </a:pPr>
            <a:r>
              <a:rPr lang="en-US" dirty="0" err="1" smtClean="0"/>
              <a:t>matematikos</a:t>
            </a:r>
            <a:r>
              <a:rPr lang="en-US" dirty="0" smtClean="0"/>
              <a:t> </a:t>
            </a:r>
            <a:r>
              <a:rPr lang="en-US" dirty="0" err="1"/>
              <a:t>žinios</a:t>
            </a:r>
            <a:r>
              <a:rPr lang="en-US" dirty="0"/>
              <a:t> </a:t>
            </a:r>
            <a:r>
              <a:rPr lang="en-US" dirty="0" err="1"/>
              <a:t>turi</a:t>
            </a:r>
            <a:r>
              <a:rPr lang="en-US" dirty="0"/>
              <a:t> </a:t>
            </a:r>
            <a:r>
              <a:rPr lang="en-US" dirty="0" err="1"/>
              <a:t>tikslą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sprendžia</a:t>
            </a:r>
            <a:r>
              <a:rPr lang="en-US" dirty="0"/>
              <a:t> </a:t>
            </a:r>
            <a:r>
              <a:rPr lang="en-US" dirty="0" err="1"/>
              <a:t>kurią</a:t>
            </a:r>
            <a:r>
              <a:rPr lang="en-US" dirty="0"/>
              <a:t> </a:t>
            </a:r>
            <a:r>
              <a:rPr lang="en-US" dirty="0" err="1"/>
              <a:t>nors</a:t>
            </a:r>
            <a:r>
              <a:rPr lang="en-US" dirty="0"/>
              <a:t> </a:t>
            </a:r>
            <a:r>
              <a:rPr lang="en-US" dirty="0" err="1"/>
              <a:t>problemą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66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Matematinis samprotavimas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Trupmenų</a:t>
            </a:r>
            <a:r>
              <a:rPr lang="en-US" dirty="0" smtClean="0"/>
              <a:t> </a:t>
            </a:r>
            <a:r>
              <a:rPr lang="en-US" dirty="0" err="1"/>
              <a:t>sąvokos</a:t>
            </a:r>
            <a:r>
              <a:rPr lang="en-US" dirty="0"/>
              <a:t> </a:t>
            </a:r>
            <a:r>
              <a:rPr lang="en-US" dirty="0" err="1"/>
              <a:t>apibrėžimo</a:t>
            </a:r>
            <a:r>
              <a:rPr lang="en-US" dirty="0"/>
              <a:t> </a:t>
            </a:r>
            <a:r>
              <a:rPr lang="en-US" dirty="0" err="1"/>
              <a:t>problemos</a:t>
            </a:r>
            <a:r>
              <a:rPr lang="en-US" dirty="0"/>
              <a:t> </a:t>
            </a:r>
            <a:r>
              <a:rPr lang="en-US" dirty="0" err="1"/>
              <a:t>mūsų</a:t>
            </a:r>
            <a:r>
              <a:rPr lang="en-US" dirty="0"/>
              <a:t> </a:t>
            </a:r>
            <a:r>
              <a:rPr lang="en-US" dirty="0" err="1"/>
              <a:t>mokyklinėje</a:t>
            </a:r>
            <a:r>
              <a:rPr lang="en-US" dirty="0"/>
              <a:t> </a:t>
            </a:r>
            <a:r>
              <a:rPr lang="en-US" dirty="0" err="1"/>
              <a:t>matematikoje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jų</a:t>
            </a:r>
            <a:r>
              <a:rPr lang="en-US" dirty="0"/>
              <a:t> </a:t>
            </a:r>
            <a:r>
              <a:rPr lang="en-US" dirty="0" err="1" smtClean="0"/>
              <a:t>sprendimo</a:t>
            </a:r>
            <a:r>
              <a:rPr lang="lt-LT" dirty="0" smtClean="0"/>
              <a:t> </a:t>
            </a:r>
            <a:r>
              <a:rPr lang="en-US" dirty="0" err="1" smtClean="0"/>
              <a:t>galimybės</a:t>
            </a:r>
            <a:r>
              <a:rPr lang="en-US" dirty="0" smtClean="0"/>
              <a:t> </a:t>
            </a:r>
            <a:r>
              <a:rPr lang="en-US" dirty="0" err="1"/>
              <a:t>svarstytos</a:t>
            </a:r>
            <a:r>
              <a:rPr lang="en-US" dirty="0"/>
              <a:t> 2013 </a:t>
            </a:r>
            <a:r>
              <a:rPr lang="en-US" dirty="0" err="1"/>
              <a:t>metų</a:t>
            </a:r>
            <a:r>
              <a:rPr lang="en-US" dirty="0"/>
              <a:t> </a:t>
            </a:r>
            <a:r>
              <a:rPr lang="en-US" dirty="0" err="1" smtClean="0"/>
              <a:t>gairėse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Kita </a:t>
            </a:r>
            <a:r>
              <a:rPr lang="en-US" dirty="0" err="1"/>
              <a:t>sunki</a:t>
            </a:r>
            <a:r>
              <a:rPr lang="en-US" dirty="0"/>
              <a:t> </a:t>
            </a: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susijusi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teiginių</a:t>
            </a:r>
            <a:r>
              <a:rPr lang="en-US" dirty="0"/>
              <a:t> </a:t>
            </a:r>
            <a:r>
              <a:rPr lang="en-US" dirty="0" err="1"/>
              <a:t>logikos</a:t>
            </a:r>
            <a:r>
              <a:rPr lang="en-US" dirty="0"/>
              <a:t> </a:t>
            </a:r>
            <a:r>
              <a:rPr lang="en-US" dirty="0" err="1"/>
              <a:t>ignoravimu</a:t>
            </a:r>
            <a:r>
              <a:rPr lang="en-US" dirty="0"/>
              <a:t> </a:t>
            </a:r>
            <a:r>
              <a:rPr lang="en-US" dirty="0" err="1"/>
              <a:t>mūsų</a:t>
            </a:r>
            <a:r>
              <a:rPr lang="en-US" dirty="0"/>
              <a:t> </a:t>
            </a:r>
            <a:r>
              <a:rPr lang="en-US" dirty="0" err="1"/>
              <a:t>šiuolaikiniuose</a:t>
            </a:r>
            <a:r>
              <a:rPr lang="en-US" dirty="0"/>
              <a:t> </a:t>
            </a:r>
            <a:r>
              <a:rPr lang="en-US" dirty="0" err="1" smtClean="0"/>
              <a:t>mokyklinės</a:t>
            </a:r>
            <a:r>
              <a:rPr lang="en-US" dirty="0" smtClean="0"/>
              <a:t> </a:t>
            </a:r>
            <a:r>
              <a:rPr lang="en-US" dirty="0" err="1"/>
              <a:t>matematikos</a:t>
            </a:r>
            <a:r>
              <a:rPr lang="en-US" dirty="0"/>
              <a:t> </a:t>
            </a:r>
            <a:r>
              <a:rPr lang="en-US" dirty="0" err="1"/>
              <a:t>vadovėliuose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matematinio</a:t>
            </a:r>
            <a:r>
              <a:rPr lang="en-US" dirty="0"/>
              <a:t> </a:t>
            </a:r>
            <a:r>
              <a:rPr lang="en-US" dirty="0" err="1"/>
              <a:t>ugdymo</a:t>
            </a:r>
            <a:r>
              <a:rPr lang="en-US" dirty="0"/>
              <a:t> </a:t>
            </a:r>
            <a:r>
              <a:rPr lang="en-US" dirty="0" err="1"/>
              <a:t>programoje</a:t>
            </a:r>
            <a:r>
              <a:rPr lang="en-US" dirty="0"/>
              <a:t>. </a:t>
            </a:r>
            <a:endParaRPr lang="lt-LT" dirty="0" smtClean="0"/>
          </a:p>
          <a:p>
            <a:r>
              <a:rPr lang="en-US" dirty="0" err="1" smtClean="0"/>
              <a:t>Pagrindinė</a:t>
            </a:r>
            <a:r>
              <a:rPr lang="en-US" dirty="0" smtClean="0"/>
              <a:t> </a:t>
            </a:r>
            <a:r>
              <a:rPr lang="en-US" dirty="0" err="1"/>
              <a:t>dedukcinio</a:t>
            </a:r>
            <a:r>
              <a:rPr lang="en-US" dirty="0"/>
              <a:t> </a:t>
            </a:r>
            <a:r>
              <a:rPr lang="en-US" dirty="0" err="1"/>
              <a:t>samprotavimo</a:t>
            </a:r>
            <a:r>
              <a:rPr lang="en-US" dirty="0"/>
              <a:t> </a:t>
            </a:r>
            <a:r>
              <a:rPr lang="en-US" dirty="0" err="1"/>
              <a:t>teiginio</a:t>
            </a:r>
            <a:r>
              <a:rPr lang="en-US" dirty="0"/>
              <a:t> </a:t>
            </a:r>
            <a:r>
              <a:rPr lang="en-US" dirty="0" err="1"/>
              <a:t>loginė</a:t>
            </a:r>
            <a:r>
              <a:rPr lang="en-US" dirty="0"/>
              <a:t> forma </a:t>
            </a:r>
            <a:r>
              <a:rPr lang="en-US" dirty="0" err="1" smtClean="0"/>
              <a:t>yra</a:t>
            </a:r>
            <a:r>
              <a:rPr lang="lt-LT" dirty="0" smtClean="0"/>
              <a:t> </a:t>
            </a:r>
            <a:r>
              <a:rPr lang="en-US" dirty="0" err="1" smtClean="0"/>
              <a:t>materialioji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err="1" smtClean="0"/>
              <a:t>implikacija</a:t>
            </a:r>
            <a:r>
              <a:rPr lang="en-US" dirty="0" smtClean="0"/>
              <a:t> </a:t>
            </a:r>
            <a:r>
              <a:rPr lang="en-US" dirty="0"/>
              <a:t>,,</a:t>
            </a:r>
            <a:r>
              <a:rPr lang="en-US" dirty="0" err="1"/>
              <a:t>jei</a:t>
            </a:r>
            <a:r>
              <a:rPr lang="en-US" dirty="0"/>
              <a:t> ...  tai ...". </a:t>
            </a:r>
            <a:endParaRPr lang="lt-LT" dirty="0" smtClean="0"/>
          </a:p>
          <a:p>
            <a:r>
              <a:rPr lang="en-US" dirty="0" err="1" smtClean="0"/>
              <a:t>Joje</a:t>
            </a:r>
            <a:r>
              <a:rPr lang="en-US" dirty="0" smtClean="0"/>
              <a:t> </a:t>
            </a:r>
            <a:r>
              <a:rPr lang="en-US" dirty="0" err="1"/>
              <a:t>atsiribojama</a:t>
            </a:r>
            <a:r>
              <a:rPr lang="en-US" dirty="0"/>
              <a:t> </a:t>
            </a:r>
            <a:r>
              <a:rPr lang="en-US" dirty="0" err="1"/>
              <a:t>nuo</a:t>
            </a:r>
            <a:r>
              <a:rPr lang="en-US" dirty="0"/>
              <a:t> </a:t>
            </a:r>
            <a:r>
              <a:rPr lang="en-US" dirty="0" err="1"/>
              <a:t>visų</a:t>
            </a:r>
            <a:r>
              <a:rPr lang="en-US" dirty="0"/>
              <a:t> </a:t>
            </a:r>
            <a:r>
              <a:rPr lang="en-US" dirty="0" err="1"/>
              <a:t>prasminių</a:t>
            </a:r>
            <a:r>
              <a:rPr lang="en-US" dirty="0"/>
              <a:t> </a:t>
            </a:r>
            <a:r>
              <a:rPr lang="en-US" dirty="0" err="1" smtClean="0"/>
              <a:t>ryšių</a:t>
            </a:r>
            <a:r>
              <a:rPr lang="lt-LT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en-US" dirty="0" err="1"/>
              <a:t>atsižvelgiama</a:t>
            </a:r>
            <a:r>
              <a:rPr lang="en-US" dirty="0"/>
              <a:t> </a:t>
            </a:r>
            <a:r>
              <a:rPr lang="en-US" dirty="0" err="1"/>
              <a:t>tik</a:t>
            </a:r>
            <a:r>
              <a:rPr lang="en-US" dirty="0"/>
              <a:t> į </a:t>
            </a:r>
            <a:r>
              <a:rPr lang="en-US" dirty="0" err="1"/>
              <a:t>teiginių</a:t>
            </a:r>
            <a:r>
              <a:rPr lang="en-US" dirty="0"/>
              <a:t> </a:t>
            </a:r>
            <a:r>
              <a:rPr lang="en-US" dirty="0" err="1"/>
              <a:t>teisingumą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klaidingumą</a:t>
            </a:r>
            <a:r>
              <a:rPr lang="en-US" dirty="0"/>
              <a:t>. </a:t>
            </a:r>
            <a:endParaRPr lang="lt-LT" dirty="0" smtClean="0"/>
          </a:p>
          <a:p>
            <a:r>
              <a:rPr lang="en-US" dirty="0" smtClean="0"/>
              <a:t>Kai </a:t>
            </a:r>
            <a:r>
              <a:rPr lang="en-US" dirty="0" err="1"/>
              <a:t>kurie</a:t>
            </a:r>
            <a:r>
              <a:rPr lang="en-US" dirty="0"/>
              <a:t> </a:t>
            </a:r>
            <a:r>
              <a:rPr lang="en-US" dirty="0" err="1"/>
              <a:t>materialiosios</a:t>
            </a:r>
            <a:r>
              <a:rPr lang="en-US" dirty="0"/>
              <a:t> </a:t>
            </a:r>
            <a:r>
              <a:rPr lang="en-US" dirty="0" err="1"/>
              <a:t>implikacijos</a:t>
            </a:r>
            <a:r>
              <a:rPr lang="en-US" dirty="0"/>
              <a:t> </a:t>
            </a:r>
            <a:r>
              <a:rPr lang="en-US" dirty="0" err="1"/>
              <a:t>aspektai</a:t>
            </a:r>
            <a:r>
              <a:rPr lang="en-US" dirty="0"/>
              <a:t> </a:t>
            </a:r>
            <a:r>
              <a:rPr lang="en-US" dirty="0" err="1"/>
              <a:t>nėra</a:t>
            </a:r>
            <a:r>
              <a:rPr lang="en-US" dirty="0"/>
              <a:t> </a:t>
            </a:r>
            <a:r>
              <a:rPr lang="en-US" dirty="0" err="1"/>
              <a:t>intuityvūs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skiriasi</a:t>
            </a:r>
            <a:r>
              <a:rPr lang="en-US" dirty="0"/>
              <a:t> </a:t>
            </a:r>
            <a:r>
              <a:rPr lang="en-US" dirty="0" err="1"/>
              <a:t>nuo</a:t>
            </a:r>
            <a:r>
              <a:rPr lang="en-US" dirty="0"/>
              <a:t> </a:t>
            </a:r>
            <a:r>
              <a:rPr lang="en-US" dirty="0" err="1"/>
              <a:t>samprotavimo</a:t>
            </a:r>
            <a:r>
              <a:rPr lang="en-US" dirty="0"/>
              <a:t> </a:t>
            </a:r>
            <a:r>
              <a:rPr lang="en-US" dirty="0" err="1"/>
              <a:t>kasdieninėje</a:t>
            </a:r>
            <a:r>
              <a:rPr lang="en-US" dirty="0"/>
              <a:t> </a:t>
            </a:r>
            <a:r>
              <a:rPr lang="en-US" dirty="0" err="1"/>
              <a:t>aplinkoje</a:t>
            </a:r>
            <a:r>
              <a:rPr lang="en-US" dirty="0"/>
              <a:t>. </a:t>
            </a:r>
            <a:endParaRPr lang="lt-LT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08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Matematinis samprotavimas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lt-LT" dirty="0" smtClean="0"/>
          </a:p>
          <a:p>
            <a:r>
              <a:rPr lang="en-US" dirty="0" err="1"/>
              <a:t>Dedukciniam</a:t>
            </a:r>
            <a:r>
              <a:rPr lang="en-US" dirty="0"/>
              <a:t> </a:t>
            </a:r>
            <a:r>
              <a:rPr lang="en-US" dirty="0" err="1"/>
              <a:t>samprotavimui</a:t>
            </a:r>
            <a:r>
              <a:rPr lang="en-US" dirty="0"/>
              <a:t> </a:t>
            </a:r>
            <a:r>
              <a:rPr lang="en-US" dirty="0" err="1"/>
              <a:t>suprasti</a:t>
            </a:r>
            <a:r>
              <a:rPr lang="en-US" dirty="0"/>
              <a:t> </a:t>
            </a:r>
            <a:r>
              <a:rPr lang="en-US" dirty="0" err="1"/>
              <a:t>reikalinga</a:t>
            </a:r>
            <a:r>
              <a:rPr lang="en-US" dirty="0"/>
              <a:t> </a:t>
            </a:r>
            <a:r>
              <a:rPr lang="en-US" dirty="0" err="1"/>
              <a:t>nuosekli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ilgalaikė</a:t>
            </a:r>
            <a:r>
              <a:rPr lang="en-US" dirty="0"/>
              <a:t> </a:t>
            </a:r>
            <a:r>
              <a:rPr lang="en-US" dirty="0" err="1"/>
              <a:t>praktika</a:t>
            </a:r>
            <a:r>
              <a:rPr lang="en-US" dirty="0"/>
              <a:t>.</a:t>
            </a:r>
          </a:p>
          <a:p>
            <a:endParaRPr lang="lt-LT" dirty="0" smtClean="0"/>
          </a:p>
          <a:p>
            <a:r>
              <a:rPr lang="en-US" dirty="0" err="1" smtClean="0"/>
              <a:t>Tuo</a:t>
            </a:r>
            <a:r>
              <a:rPr lang="en-US" dirty="0" smtClean="0"/>
              <a:t> </a:t>
            </a:r>
            <a:r>
              <a:rPr lang="en-US" dirty="0" err="1"/>
              <a:t>tarpu</a:t>
            </a:r>
            <a:r>
              <a:rPr lang="en-US" dirty="0"/>
              <a:t> </a:t>
            </a:r>
            <a:r>
              <a:rPr lang="en-US" dirty="0" err="1"/>
              <a:t>atnaujinamoje</a:t>
            </a:r>
            <a:r>
              <a:rPr lang="en-US" dirty="0"/>
              <a:t> </a:t>
            </a:r>
            <a:r>
              <a:rPr lang="en-US" dirty="0" err="1"/>
              <a:t>pradinio</a:t>
            </a:r>
            <a:r>
              <a:rPr lang="en-US" dirty="0"/>
              <a:t> </a:t>
            </a:r>
            <a:r>
              <a:rPr lang="en-US" dirty="0" err="1"/>
              <a:t>matematinio</a:t>
            </a:r>
            <a:r>
              <a:rPr lang="en-US" dirty="0"/>
              <a:t> </a:t>
            </a:r>
            <a:r>
              <a:rPr lang="en-US" dirty="0" err="1"/>
              <a:t>ugdymo</a:t>
            </a:r>
            <a:r>
              <a:rPr lang="en-US" dirty="0"/>
              <a:t> </a:t>
            </a:r>
            <a:r>
              <a:rPr lang="en-US" dirty="0" err="1"/>
              <a:t>programoje</a:t>
            </a:r>
            <a:r>
              <a:rPr lang="en-US" dirty="0"/>
              <a:t> </a:t>
            </a:r>
            <a:r>
              <a:rPr lang="en-US" dirty="0" err="1"/>
              <a:t>numatomas</a:t>
            </a:r>
            <a:r>
              <a:rPr lang="en-US" dirty="0"/>
              <a:t> </a:t>
            </a:r>
            <a:r>
              <a:rPr lang="en-US" dirty="0" err="1"/>
              <a:t>programavime</a:t>
            </a:r>
            <a:r>
              <a:rPr lang="en-US" dirty="0"/>
              <a:t> </a:t>
            </a:r>
            <a:r>
              <a:rPr lang="en-US" dirty="0" err="1"/>
              <a:t>naudojamos</a:t>
            </a:r>
            <a:r>
              <a:rPr lang="en-US" dirty="0"/>
              <a:t> </a:t>
            </a:r>
            <a:r>
              <a:rPr lang="en-US" dirty="0" err="1" smtClean="0"/>
              <a:t>pasirinkimo</a:t>
            </a:r>
            <a:r>
              <a:rPr lang="en-US" dirty="0" smtClean="0"/>
              <a:t> </a:t>
            </a:r>
            <a:r>
              <a:rPr lang="en-US" dirty="0" err="1" smtClean="0"/>
              <a:t>komandos</a:t>
            </a:r>
            <a:r>
              <a:rPr lang="en-US" dirty="0" smtClean="0"/>
              <a:t>  </a:t>
            </a:r>
            <a:r>
              <a:rPr lang="en-US" dirty="0"/>
              <a:t>,,</a:t>
            </a:r>
            <a:r>
              <a:rPr lang="en-US" dirty="0" err="1"/>
              <a:t>jei</a:t>
            </a:r>
            <a:r>
              <a:rPr lang="en-US" dirty="0"/>
              <a:t> ... tai ..." </a:t>
            </a:r>
            <a:r>
              <a:rPr lang="en-US" dirty="0" err="1"/>
              <a:t>nagrinėjimas</a:t>
            </a:r>
            <a:r>
              <a:rPr lang="en-US" dirty="0"/>
              <a:t>, </a:t>
            </a:r>
            <a:r>
              <a:rPr lang="en-US" dirty="0" err="1"/>
              <a:t>siejant</a:t>
            </a:r>
            <a:r>
              <a:rPr lang="en-US" dirty="0"/>
              <a:t> </a:t>
            </a:r>
            <a:r>
              <a:rPr lang="en-US" dirty="0" err="1"/>
              <a:t>ją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. </a:t>
            </a:r>
            <a:endParaRPr lang="lt-LT" dirty="0" smtClean="0"/>
          </a:p>
          <a:p>
            <a:endParaRPr lang="lt-LT" dirty="0" smtClean="0"/>
          </a:p>
          <a:p>
            <a:r>
              <a:rPr lang="en-US" dirty="0" err="1" smtClean="0"/>
              <a:t>Galime</a:t>
            </a:r>
            <a:r>
              <a:rPr lang="en-US" dirty="0" smtClean="0"/>
              <a:t> </a:t>
            </a:r>
            <a:r>
              <a:rPr lang="en-US" dirty="0" err="1"/>
              <a:t>tik</a:t>
            </a:r>
            <a:r>
              <a:rPr lang="en-US" dirty="0"/>
              <a:t> </a:t>
            </a:r>
            <a:r>
              <a:rPr lang="en-US" dirty="0" err="1"/>
              <a:t>spėlioti</a:t>
            </a:r>
            <a:r>
              <a:rPr lang="en-US" dirty="0"/>
              <a:t> </a:t>
            </a:r>
            <a:r>
              <a:rPr lang="en-US" dirty="0" err="1"/>
              <a:t>apie</a:t>
            </a:r>
            <a:r>
              <a:rPr lang="en-US" dirty="0"/>
              <a:t> </a:t>
            </a:r>
            <a:r>
              <a:rPr lang="en-US" dirty="0" err="1"/>
              <a:t>galimas</a:t>
            </a:r>
            <a:r>
              <a:rPr lang="en-US" dirty="0"/>
              <a:t> </a:t>
            </a:r>
            <a:r>
              <a:rPr lang="en-US" dirty="0" err="1" smtClean="0"/>
              <a:t>tokio</a:t>
            </a:r>
            <a:r>
              <a:rPr lang="lt-LT" dirty="0"/>
              <a:t> </a:t>
            </a:r>
            <a:r>
              <a:rPr lang="en-US" dirty="0" err="1" smtClean="0"/>
              <a:t>mūsų</a:t>
            </a:r>
            <a:r>
              <a:rPr lang="en-US" dirty="0" smtClean="0"/>
              <a:t> </a:t>
            </a:r>
            <a:r>
              <a:rPr lang="en-US" dirty="0" err="1"/>
              <a:t>pasirinkimo</a:t>
            </a:r>
            <a:r>
              <a:rPr lang="en-US" dirty="0"/>
              <a:t> </a:t>
            </a:r>
            <a:r>
              <a:rPr lang="en-US" dirty="0" err="1"/>
              <a:t>pasekmes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31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Matematikos mokymo tikslai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P</a:t>
            </a:r>
            <a:r>
              <a:rPr lang="en-US" dirty="0" err="1" smtClean="0"/>
              <a:t>retekstu</a:t>
            </a:r>
            <a:r>
              <a:rPr lang="lt-LT" dirty="0" smtClean="0"/>
              <a:t> šiam pranešimui</a:t>
            </a:r>
            <a:r>
              <a:rPr lang="en-US" dirty="0" smtClean="0"/>
              <a:t> </a:t>
            </a:r>
            <a:r>
              <a:rPr lang="en-US" dirty="0" err="1"/>
              <a:t>yra</a:t>
            </a:r>
            <a:r>
              <a:rPr lang="en-US" dirty="0"/>
              <a:t> </a:t>
            </a:r>
            <a:r>
              <a:rPr lang="en-US" dirty="0" err="1"/>
              <a:t>šiais</a:t>
            </a:r>
            <a:r>
              <a:rPr lang="en-US" dirty="0"/>
              <a:t> </a:t>
            </a:r>
            <a:r>
              <a:rPr lang="en-US" dirty="0" err="1"/>
              <a:t>metais</a:t>
            </a:r>
            <a:r>
              <a:rPr lang="en-US" dirty="0"/>
              <a:t> </a:t>
            </a:r>
            <a:r>
              <a:rPr lang="en-US" dirty="0" err="1"/>
              <a:t>vykdomas</a:t>
            </a:r>
            <a:r>
              <a:rPr lang="en-US" dirty="0"/>
              <a:t> </a:t>
            </a:r>
            <a:r>
              <a:rPr lang="en-US" dirty="0" err="1"/>
              <a:t>matematinio</a:t>
            </a:r>
            <a:r>
              <a:rPr lang="en-US" dirty="0"/>
              <a:t> </a:t>
            </a:r>
            <a:r>
              <a:rPr lang="en-US" dirty="0" err="1"/>
              <a:t>ugdymo</a:t>
            </a:r>
            <a:r>
              <a:rPr lang="en-US" dirty="0"/>
              <a:t> </a:t>
            </a:r>
            <a:r>
              <a:rPr lang="en-US" dirty="0" err="1"/>
              <a:t>programos</a:t>
            </a:r>
            <a:r>
              <a:rPr lang="en-US" dirty="0"/>
              <a:t> </a:t>
            </a:r>
            <a:r>
              <a:rPr lang="en-US" dirty="0" err="1" smtClean="0"/>
              <a:t>atnaujinimas</a:t>
            </a:r>
            <a:r>
              <a:rPr lang="lt-LT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vykusio</a:t>
            </a:r>
            <a:r>
              <a:rPr lang="en-US" dirty="0"/>
              <a:t> </a:t>
            </a:r>
            <a:r>
              <a:rPr lang="en-US" dirty="0" err="1"/>
              <a:t>matematikos</a:t>
            </a:r>
            <a:r>
              <a:rPr lang="en-US" dirty="0"/>
              <a:t> </a:t>
            </a:r>
            <a:r>
              <a:rPr lang="en-US" dirty="0" err="1"/>
              <a:t>brandos</a:t>
            </a:r>
            <a:r>
              <a:rPr lang="en-US" dirty="0"/>
              <a:t> </a:t>
            </a:r>
            <a:r>
              <a:rPr lang="en-US" dirty="0" err="1"/>
              <a:t>egzaminų</a:t>
            </a:r>
            <a:r>
              <a:rPr lang="en-US" dirty="0"/>
              <a:t> </a:t>
            </a:r>
            <a:r>
              <a:rPr lang="en-US" dirty="0" err="1"/>
              <a:t>rezultatai</a:t>
            </a:r>
            <a:r>
              <a:rPr lang="en-US" dirty="0" smtClean="0"/>
              <a:t>. </a:t>
            </a:r>
            <a:endParaRPr lang="lt-LT" dirty="0" smtClean="0"/>
          </a:p>
          <a:p>
            <a:r>
              <a:rPr lang="en-US" dirty="0" err="1" smtClean="0"/>
              <a:t>Abiem</a:t>
            </a:r>
            <a:r>
              <a:rPr lang="en-US" dirty="0" smtClean="0"/>
              <a:t> </a:t>
            </a:r>
            <a:r>
              <a:rPr lang="en-US" dirty="0" err="1"/>
              <a:t>atvejais</a:t>
            </a:r>
            <a:r>
              <a:rPr lang="en-US" dirty="0"/>
              <a:t> </a:t>
            </a:r>
            <a:r>
              <a:rPr lang="en-US" dirty="0" err="1" smtClean="0"/>
              <a:t>problema</a:t>
            </a:r>
            <a:r>
              <a:rPr lang="en-US" dirty="0" smtClean="0"/>
              <a:t> </a:t>
            </a:r>
            <a:r>
              <a:rPr lang="en-US" dirty="0" err="1"/>
              <a:t>yra</a:t>
            </a:r>
            <a:r>
              <a:rPr lang="en-US" dirty="0"/>
              <a:t> </a:t>
            </a:r>
            <a:r>
              <a:rPr lang="en-US" dirty="0" err="1"/>
              <a:t>mokymo</a:t>
            </a:r>
            <a:r>
              <a:rPr lang="en-US" dirty="0"/>
              <a:t> </a:t>
            </a:r>
            <a:r>
              <a:rPr lang="en-US" dirty="0" err="1"/>
              <a:t>turinio</a:t>
            </a:r>
            <a:r>
              <a:rPr lang="en-US" dirty="0"/>
              <a:t> </a:t>
            </a:r>
            <a:r>
              <a:rPr lang="en-US" dirty="0" err="1"/>
              <a:t>pasirinkimas</a:t>
            </a:r>
            <a:r>
              <a:rPr lang="en-US" dirty="0"/>
              <a:t>: </a:t>
            </a:r>
            <a:endParaRPr lang="lt-LT" dirty="0" smtClean="0"/>
          </a:p>
          <a:p>
            <a:r>
              <a:rPr lang="en-US" dirty="0" err="1" smtClean="0"/>
              <a:t>Kokių</a:t>
            </a:r>
            <a:r>
              <a:rPr lang="en-US" dirty="0" smtClean="0"/>
              <a:t> </a:t>
            </a:r>
            <a:r>
              <a:rPr lang="en-US" dirty="0" err="1"/>
              <a:t>matematikos</a:t>
            </a:r>
            <a:r>
              <a:rPr lang="en-US" dirty="0"/>
              <a:t> </a:t>
            </a:r>
            <a:r>
              <a:rPr lang="en-US" dirty="0" err="1"/>
              <a:t>mokymo</a:t>
            </a:r>
            <a:r>
              <a:rPr lang="en-US" dirty="0"/>
              <a:t> </a:t>
            </a:r>
            <a:r>
              <a:rPr lang="en-US" dirty="0" err="1"/>
              <a:t>tikslų</a:t>
            </a:r>
            <a:r>
              <a:rPr lang="en-US" dirty="0"/>
              <a:t> </a:t>
            </a:r>
            <a:r>
              <a:rPr lang="en-US" dirty="0" err="1"/>
              <a:t>siekiame</a:t>
            </a:r>
            <a:r>
              <a:rPr lang="en-US" dirty="0"/>
              <a:t>? </a:t>
            </a:r>
            <a:endParaRPr lang="lt-LT" dirty="0" smtClean="0"/>
          </a:p>
          <a:p>
            <a:r>
              <a:rPr lang="en-US" dirty="0" err="1" smtClean="0"/>
              <a:t>Parodysime</a:t>
            </a:r>
            <a:r>
              <a:rPr lang="en-US" dirty="0"/>
              <a:t>,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konkretūs</a:t>
            </a:r>
            <a:r>
              <a:rPr lang="en-US" dirty="0"/>
              <a:t> </a:t>
            </a:r>
            <a:r>
              <a:rPr lang="en-US" dirty="0" err="1"/>
              <a:t>turinio</a:t>
            </a:r>
            <a:r>
              <a:rPr lang="en-US" dirty="0"/>
              <a:t> </a:t>
            </a:r>
            <a:r>
              <a:rPr lang="en-US" dirty="0" err="1"/>
              <a:t>pasirinkimai</a:t>
            </a:r>
            <a:r>
              <a:rPr lang="en-US" dirty="0"/>
              <a:t> </a:t>
            </a:r>
            <a:r>
              <a:rPr lang="en-US" dirty="0" err="1"/>
              <a:t>priklauso</a:t>
            </a:r>
            <a:r>
              <a:rPr lang="en-US" dirty="0"/>
              <a:t> </a:t>
            </a:r>
            <a:r>
              <a:rPr lang="en-US" dirty="0" err="1"/>
              <a:t>nuo</a:t>
            </a:r>
            <a:r>
              <a:rPr lang="en-US" dirty="0"/>
              <a:t> </a:t>
            </a:r>
            <a:r>
              <a:rPr lang="en-US" dirty="0" err="1"/>
              <a:t>atsakymo</a:t>
            </a:r>
            <a:r>
              <a:rPr lang="en-US" dirty="0"/>
              <a:t> į </a:t>
            </a:r>
            <a:r>
              <a:rPr lang="en-US" dirty="0" err="1"/>
              <a:t>šį</a:t>
            </a:r>
            <a:r>
              <a:rPr lang="en-US" dirty="0"/>
              <a:t> </a:t>
            </a:r>
            <a:r>
              <a:rPr lang="en-US" dirty="0" err="1"/>
              <a:t>klausimą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21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Išvados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Mūsų</a:t>
            </a:r>
            <a:r>
              <a:rPr lang="en-US" dirty="0"/>
              <a:t> </a:t>
            </a:r>
            <a:r>
              <a:rPr lang="en-US" dirty="0" err="1"/>
              <a:t>mokyklinės</a:t>
            </a:r>
            <a:r>
              <a:rPr lang="en-US" dirty="0"/>
              <a:t> </a:t>
            </a:r>
            <a:r>
              <a:rPr lang="en-US" dirty="0" err="1"/>
              <a:t>matematikos</a:t>
            </a:r>
            <a:r>
              <a:rPr lang="en-US" dirty="0"/>
              <a:t> </a:t>
            </a:r>
            <a:r>
              <a:rPr lang="en-US" dirty="0" err="1"/>
              <a:t>turinyje</a:t>
            </a:r>
            <a:r>
              <a:rPr lang="en-US" dirty="0"/>
              <a:t> </a:t>
            </a:r>
            <a:r>
              <a:rPr lang="en-US" dirty="0" err="1"/>
              <a:t>nėra</a:t>
            </a:r>
            <a:r>
              <a:rPr lang="en-US" dirty="0"/>
              <a:t> </a:t>
            </a:r>
            <a:r>
              <a:rPr lang="en-US" dirty="0" err="1"/>
              <a:t>svarbių</a:t>
            </a:r>
            <a:r>
              <a:rPr lang="en-US" dirty="0"/>
              <a:t> </a:t>
            </a:r>
            <a:r>
              <a:rPr lang="en-US" dirty="0" err="1"/>
              <a:t>matematinio</a:t>
            </a:r>
            <a:r>
              <a:rPr lang="en-US" dirty="0"/>
              <a:t> </a:t>
            </a:r>
            <a:r>
              <a:rPr lang="en-US" dirty="0" err="1"/>
              <a:t>samprotavimo</a:t>
            </a:r>
            <a:r>
              <a:rPr lang="en-US" dirty="0"/>
              <a:t> </a:t>
            </a:r>
            <a:r>
              <a:rPr lang="en-US" dirty="0" err="1"/>
              <a:t>elementų</a:t>
            </a:r>
            <a:r>
              <a:rPr lang="en-US" dirty="0"/>
              <a:t>. </a:t>
            </a:r>
            <a:endParaRPr lang="lt-LT" dirty="0" smtClean="0"/>
          </a:p>
          <a:p>
            <a:r>
              <a:rPr lang="en-US" dirty="0" err="1" smtClean="0"/>
              <a:t>Pavyzdžiui</a:t>
            </a:r>
            <a:r>
              <a:rPr lang="en-US" dirty="0"/>
              <a:t>, </a:t>
            </a:r>
            <a:r>
              <a:rPr lang="en-US" dirty="0" err="1"/>
              <a:t>trupmenų</a:t>
            </a:r>
            <a:r>
              <a:rPr lang="en-US" dirty="0"/>
              <a:t> </a:t>
            </a:r>
            <a:r>
              <a:rPr lang="en-US" dirty="0" err="1"/>
              <a:t>aritmetika</a:t>
            </a:r>
            <a:r>
              <a:rPr lang="en-US" dirty="0"/>
              <a:t> </a:t>
            </a:r>
            <a:r>
              <a:rPr lang="en-US" dirty="0" err="1"/>
              <a:t>nėra</a:t>
            </a:r>
            <a:r>
              <a:rPr lang="en-US" dirty="0"/>
              <a:t> </a:t>
            </a:r>
            <a:r>
              <a:rPr lang="en-US" dirty="0" err="1"/>
              <a:t>pagrindžiama</a:t>
            </a:r>
            <a:r>
              <a:rPr lang="en-US" dirty="0"/>
              <a:t>, </a:t>
            </a:r>
            <a:r>
              <a:rPr lang="en-US" dirty="0" err="1"/>
              <a:t>nėra</a:t>
            </a:r>
            <a:r>
              <a:rPr lang="en-US" dirty="0"/>
              <a:t> </a:t>
            </a:r>
            <a:r>
              <a:rPr lang="en-US" dirty="0" err="1"/>
              <a:t>teiginių</a:t>
            </a:r>
            <a:r>
              <a:rPr lang="en-US" dirty="0"/>
              <a:t> </a:t>
            </a:r>
            <a:r>
              <a:rPr lang="en-US" dirty="0" err="1" smtClean="0"/>
              <a:t>logikos</a:t>
            </a:r>
            <a:r>
              <a:rPr lang="lt-LT" dirty="0" smtClean="0"/>
              <a:t> </a:t>
            </a:r>
            <a:r>
              <a:rPr lang="en-US" dirty="0" err="1" smtClean="0"/>
              <a:t>pagrindų</a:t>
            </a:r>
            <a:r>
              <a:rPr lang="en-US" dirty="0"/>
              <a:t>. </a:t>
            </a:r>
            <a:endParaRPr lang="lt-LT" dirty="0" smtClean="0"/>
          </a:p>
          <a:p>
            <a:r>
              <a:rPr lang="en-US" dirty="0" err="1" smtClean="0"/>
              <a:t>Ligšiolinėje</a:t>
            </a:r>
            <a:r>
              <a:rPr lang="en-US" dirty="0" smtClean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atnaujinamoje</a:t>
            </a:r>
            <a:r>
              <a:rPr lang="en-US" dirty="0"/>
              <a:t> </a:t>
            </a:r>
            <a:r>
              <a:rPr lang="en-US" dirty="0" err="1"/>
              <a:t>matematinio</a:t>
            </a:r>
            <a:r>
              <a:rPr lang="en-US" dirty="0"/>
              <a:t> </a:t>
            </a:r>
            <a:r>
              <a:rPr lang="en-US" dirty="0" err="1"/>
              <a:t>ugdymo</a:t>
            </a:r>
            <a:r>
              <a:rPr lang="en-US" dirty="0"/>
              <a:t> </a:t>
            </a:r>
            <a:r>
              <a:rPr lang="en-US" dirty="0" err="1"/>
              <a:t>programoje</a:t>
            </a:r>
            <a:r>
              <a:rPr lang="en-US" dirty="0"/>
              <a:t> </a:t>
            </a:r>
            <a:r>
              <a:rPr lang="en-US" dirty="0" err="1"/>
              <a:t>orientacija</a:t>
            </a:r>
            <a:r>
              <a:rPr lang="en-US" dirty="0"/>
              <a:t> į </a:t>
            </a:r>
            <a:r>
              <a:rPr lang="en-US" dirty="0" err="1"/>
              <a:t>aukštesnės</a:t>
            </a:r>
            <a:r>
              <a:rPr lang="en-US" dirty="0"/>
              <a:t> </a:t>
            </a:r>
            <a:r>
              <a:rPr lang="en-US" dirty="0" err="1"/>
              <a:t>eilės</a:t>
            </a:r>
            <a:r>
              <a:rPr lang="en-US" dirty="0"/>
              <a:t> </a:t>
            </a:r>
            <a:r>
              <a:rPr lang="en-US" dirty="0" err="1"/>
              <a:t>mąstymo</a:t>
            </a:r>
            <a:r>
              <a:rPr lang="en-US" dirty="0"/>
              <a:t> </a:t>
            </a:r>
            <a:r>
              <a:rPr lang="en-US" dirty="0" err="1"/>
              <a:t>gebėjimų</a:t>
            </a:r>
            <a:r>
              <a:rPr lang="en-US" dirty="0"/>
              <a:t> </a:t>
            </a:r>
            <a:r>
              <a:rPr lang="en-US" dirty="0" err="1"/>
              <a:t>ugdymą</a:t>
            </a:r>
            <a:r>
              <a:rPr lang="en-US" dirty="0"/>
              <a:t> </a:t>
            </a:r>
            <a:r>
              <a:rPr lang="en-US" dirty="0" err="1"/>
              <a:t>yra</a:t>
            </a:r>
            <a:r>
              <a:rPr lang="en-US" dirty="0"/>
              <a:t> </a:t>
            </a:r>
            <a:r>
              <a:rPr lang="en-US" dirty="0" err="1"/>
              <a:t>tik</a:t>
            </a:r>
            <a:r>
              <a:rPr lang="en-US" dirty="0"/>
              <a:t> </a:t>
            </a:r>
            <a:r>
              <a:rPr lang="en-US" dirty="0" err="1"/>
              <a:t>deklaracija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74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Išvados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Jei</a:t>
            </a:r>
            <a:r>
              <a:rPr lang="en-US" dirty="0"/>
              <a:t> </a:t>
            </a:r>
            <a:r>
              <a:rPr lang="en-US" dirty="0" err="1"/>
              <a:t>norėtume</a:t>
            </a:r>
            <a:r>
              <a:rPr lang="en-US" dirty="0"/>
              <a:t> </a:t>
            </a:r>
            <a:r>
              <a:rPr lang="en-US" dirty="0" err="1"/>
              <a:t>šią</a:t>
            </a:r>
            <a:r>
              <a:rPr lang="en-US" dirty="0"/>
              <a:t> </a:t>
            </a:r>
            <a:r>
              <a:rPr lang="en-US" dirty="0" err="1"/>
              <a:t>situaciją</a:t>
            </a:r>
            <a:r>
              <a:rPr lang="en-US" dirty="0"/>
              <a:t> </a:t>
            </a:r>
            <a:r>
              <a:rPr lang="en-US" dirty="0" err="1"/>
              <a:t>keisti</a:t>
            </a:r>
            <a:r>
              <a:rPr lang="en-US" dirty="0"/>
              <a:t>, tai, </a:t>
            </a:r>
            <a:endParaRPr lang="lt-LT" dirty="0" smtClean="0"/>
          </a:p>
          <a:p>
            <a:r>
              <a:rPr lang="en-US" dirty="0" err="1" smtClean="0"/>
              <a:t>pirma</a:t>
            </a:r>
            <a:r>
              <a:rPr lang="lt-LT" dirty="0" smtClean="0"/>
              <a:t>, </a:t>
            </a:r>
            <a:r>
              <a:rPr lang="en-US" dirty="0" err="1" smtClean="0"/>
              <a:t>turėtume</a:t>
            </a:r>
            <a:r>
              <a:rPr lang="en-US" dirty="0" smtClean="0"/>
              <a:t>  </a:t>
            </a:r>
            <a:r>
              <a:rPr lang="en-US" dirty="0" err="1"/>
              <a:t>pripažinti</a:t>
            </a:r>
            <a:r>
              <a:rPr lang="en-US" dirty="0"/>
              <a:t> </a:t>
            </a:r>
            <a:r>
              <a:rPr lang="en-US" dirty="0" err="1"/>
              <a:t>mūsų</a:t>
            </a:r>
            <a:r>
              <a:rPr lang="en-US" dirty="0"/>
              <a:t> </a:t>
            </a:r>
            <a:r>
              <a:rPr lang="en-US" dirty="0" err="1" smtClean="0"/>
              <a:t>matematinio</a:t>
            </a:r>
            <a:r>
              <a:rPr lang="en-US" dirty="0" smtClean="0"/>
              <a:t> </a:t>
            </a:r>
            <a:r>
              <a:rPr lang="en-US" dirty="0" err="1"/>
              <a:t>ugdymo</a:t>
            </a:r>
            <a:r>
              <a:rPr lang="en-US" dirty="0"/>
              <a:t> </a:t>
            </a:r>
            <a:r>
              <a:rPr lang="en-US" dirty="0" err="1"/>
              <a:t>turinį</a:t>
            </a:r>
            <a:r>
              <a:rPr lang="en-US" dirty="0"/>
              <a:t> </a:t>
            </a:r>
            <a:r>
              <a:rPr lang="en-US" dirty="0" err="1"/>
              <a:t>esant</a:t>
            </a:r>
            <a:r>
              <a:rPr lang="en-US" dirty="0"/>
              <a:t> </a:t>
            </a:r>
            <a:r>
              <a:rPr lang="en-US" dirty="0" err="1"/>
              <a:t>orientuotu</a:t>
            </a:r>
            <a:r>
              <a:rPr lang="en-US" dirty="0"/>
              <a:t> </a:t>
            </a:r>
            <a:r>
              <a:rPr lang="en-US" dirty="0" err="1"/>
              <a:t>tik</a:t>
            </a:r>
            <a:r>
              <a:rPr lang="en-US" dirty="0"/>
              <a:t> į </a:t>
            </a:r>
            <a:r>
              <a:rPr lang="en-US" dirty="0" err="1"/>
              <a:t>matematinį</a:t>
            </a:r>
            <a:r>
              <a:rPr lang="en-US" dirty="0"/>
              <a:t> </a:t>
            </a:r>
            <a:r>
              <a:rPr lang="en-US" dirty="0" err="1" smtClean="0"/>
              <a:t>raštingumą</a:t>
            </a:r>
            <a:r>
              <a:rPr lang="lt-LT" dirty="0" smtClean="0"/>
              <a:t> (kaip čia jis suprantamas)</a:t>
            </a:r>
            <a:r>
              <a:rPr lang="en-US" dirty="0" smtClean="0"/>
              <a:t>.</a:t>
            </a:r>
            <a:endParaRPr lang="en-US" dirty="0"/>
          </a:p>
          <a:p>
            <a:r>
              <a:rPr lang="lt-LT" dirty="0" smtClean="0"/>
              <a:t>antra</a:t>
            </a:r>
            <a:r>
              <a:rPr lang="en-US" dirty="0" smtClean="0"/>
              <a:t>, </a:t>
            </a:r>
            <a:r>
              <a:rPr lang="en-US" dirty="0" err="1"/>
              <a:t>matematinis</a:t>
            </a:r>
            <a:r>
              <a:rPr lang="en-US" dirty="0"/>
              <a:t> </a:t>
            </a:r>
            <a:r>
              <a:rPr lang="en-US" dirty="0" err="1"/>
              <a:t>samprotavimas</a:t>
            </a:r>
            <a:r>
              <a:rPr lang="en-US" dirty="0"/>
              <a:t> </a:t>
            </a:r>
            <a:r>
              <a:rPr lang="en-US" dirty="0" err="1"/>
              <a:t>turėtų</a:t>
            </a:r>
            <a:r>
              <a:rPr lang="en-US" dirty="0"/>
              <a:t> </a:t>
            </a:r>
            <a:r>
              <a:rPr lang="en-US" dirty="0" err="1"/>
              <a:t>būti</a:t>
            </a:r>
            <a:r>
              <a:rPr lang="en-US" dirty="0"/>
              <a:t> </a:t>
            </a:r>
            <a:r>
              <a:rPr lang="en-US" dirty="0" err="1"/>
              <a:t>ugdomas</a:t>
            </a:r>
            <a:r>
              <a:rPr lang="en-US" dirty="0"/>
              <a:t> </a:t>
            </a:r>
            <a:r>
              <a:rPr lang="en-US" dirty="0" err="1"/>
              <a:t>realiai</a:t>
            </a:r>
            <a:r>
              <a:rPr lang="en-US" dirty="0"/>
              <a:t> bet ne </a:t>
            </a:r>
            <a:r>
              <a:rPr lang="en-US" dirty="0" err="1"/>
              <a:t>deklaratyviai</a:t>
            </a:r>
            <a:r>
              <a:rPr lang="en-US" dirty="0"/>
              <a:t>. </a:t>
            </a:r>
          </a:p>
          <a:p>
            <a:endParaRPr lang="lt-LT" dirty="0" smtClean="0"/>
          </a:p>
          <a:p>
            <a:r>
              <a:rPr lang="en-US" dirty="0" err="1" smtClean="0"/>
              <a:t>Toliau</a:t>
            </a:r>
            <a:r>
              <a:rPr lang="en-US" dirty="0" smtClean="0"/>
              <a:t> </a:t>
            </a:r>
            <a:r>
              <a:rPr lang="en-US" dirty="0" err="1"/>
              <a:t>išvardijame</a:t>
            </a:r>
            <a:r>
              <a:rPr lang="en-US" dirty="0"/>
              <a:t> </a:t>
            </a:r>
            <a:r>
              <a:rPr lang="en-US" dirty="0" err="1"/>
              <a:t>mokyklinės</a:t>
            </a:r>
            <a:r>
              <a:rPr lang="en-US" dirty="0"/>
              <a:t> </a:t>
            </a:r>
            <a:r>
              <a:rPr lang="en-US" dirty="0" err="1"/>
              <a:t>matematikos</a:t>
            </a:r>
            <a:r>
              <a:rPr lang="en-US" dirty="0"/>
              <a:t> </a:t>
            </a:r>
            <a:r>
              <a:rPr lang="en-US" dirty="0" err="1"/>
              <a:t>turiniui</a:t>
            </a:r>
            <a:r>
              <a:rPr lang="en-US" dirty="0"/>
              <a:t> </a:t>
            </a:r>
            <a:r>
              <a:rPr lang="en-US" dirty="0" err="1"/>
              <a:t>atnaujinti</a:t>
            </a:r>
            <a:r>
              <a:rPr lang="en-US" dirty="0"/>
              <a:t> </a:t>
            </a:r>
            <a:r>
              <a:rPr lang="en-US" dirty="0" err="1"/>
              <a:t>reikalingas</a:t>
            </a:r>
            <a:r>
              <a:rPr lang="en-US" dirty="0"/>
              <a:t> </a:t>
            </a:r>
            <a:r>
              <a:rPr lang="en-US" dirty="0" err="1"/>
              <a:t>konkrečias</a:t>
            </a:r>
            <a:r>
              <a:rPr lang="en-US" dirty="0"/>
              <a:t> </a:t>
            </a:r>
            <a:r>
              <a:rPr lang="en-US" dirty="0" err="1"/>
              <a:t>priemones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36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Išvados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Courier New" panose="02070309020205020404" pitchFamily="49" charset="0"/>
              <a:buChar char="o"/>
            </a:pPr>
            <a:r>
              <a:rPr lang="lt-LT" dirty="0" smtClean="0"/>
              <a:t> </a:t>
            </a:r>
            <a:r>
              <a:rPr lang="en-US" dirty="0" err="1" smtClean="0"/>
              <a:t>Atnaujinti</a:t>
            </a:r>
            <a:r>
              <a:rPr lang="en-US" dirty="0" smtClean="0"/>
              <a:t> </a:t>
            </a:r>
            <a:r>
              <a:rPr lang="en-US" dirty="0" err="1"/>
              <a:t>pagrindines</a:t>
            </a:r>
            <a:r>
              <a:rPr lang="en-US" dirty="0"/>
              <a:t> </a:t>
            </a:r>
            <a:r>
              <a:rPr lang="en-US" dirty="0" err="1"/>
              <a:t>sąvokas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jų</a:t>
            </a:r>
            <a:r>
              <a:rPr lang="en-US" dirty="0"/>
              <a:t> </a:t>
            </a:r>
            <a:r>
              <a:rPr lang="en-US" dirty="0" err="1"/>
              <a:t>hierarchinę</a:t>
            </a:r>
            <a:r>
              <a:rPr lang="en-US" dirty="0"/>
              <a:t> </a:t>
            </a:r>
            <a:r>
              <a:rPr lang="en-US" dirty="0" err="1"/>
              <a:t>struktūrą</a:t>
            </a:r>
            <a:r>
              <a:rPr lang="en-US" dirty="0"/>
              <a:t>. </a:t>
            </a:r>
            <a:endParaRPr lang="lt-LT" dirty="0" smtClean="0"/>
          </a:p>
          <a:p>
            <a:pPr lvl="0">
              <a:buFont typeface="Courier New" panose="02070309020205020404" pitchFamily="49" charset="0"/>
              <a:buChar char="o"/>
            </a:pPr>
            <a:r>
              <a:rPr lang="en-US" dirty="0" err="1" smtClean="0"/>
              <a:t>Adaptuoti</a:t>
            </a:r>
            <a:r>
              <a:rPr lang="en-US" dirty="0" smtClean="0"/>
              <a:t> </a:t>
            </a:r>
            <a:r>
              <a:rPr lang="en-US" i="1" dirty="0"/>
              <a:t>H.-H. Wu </a:t>
            </a:r>
            <a:r>
              <a:rPr lang="en-US" dirty="0" err="1"/>
              <a:t>parengtą</a:t>
            </a:r>
            <a:r>
              <a:rPr lang="en-US" dirty="0"/>
              <a:t> </a:t>
            </a:r>
            <a:r>
              <a:rPr lang="en-US" dirty="0" err="1"/>
              <a:t>mokyklinės</a:t>
            </a:r>
            <a:r>
              <a:rPr lang="en-US" dirty="0"/>
              <a:t> </a:t>
            </a:r>
            <a:r>
              <a:rPr lang="en-US" dirty="0" err="1"/>
              <a:t>matematikos</a:t>
            </a:r>
            <a:r>
              <a:rPr lang="en-US" dirty="0"/>
              <a:t> </a:t>
            </a:r>
            <a:r>
              <a:rPr lang="en-US" dirty="0" err="1"/>
              <a:t>turinį</a:t>
            </a:r>
            <a:r>
              <a:rPr lang="en-US" dirty="0"/>
              <a:t> </a:t>
            </a:r>
            <a:r>
              <a:rPr lang="en-US" dirty="0" err="1" smtClean="0"/>
              <a:t>mokytojams</a:t>
            </a:r>
            <a:r>
              <a:rPr lang="en-US" dirty="0" smtClean="0"/>
              <a:t>.</a:t>
            </a:r>
            <a:endParaRPr lang="lt-LT" dirty="0" smtClean="0"/>
          </a:p>
          <a:p>
            <a:pPr lvl="0">
              <a:buFont typeface="Courier New" panose="02070309020205020404" pitchFamily="49" charset="0"/>
              <a:buChar char="o"/>
            </a:pPr>
            <a:r>
              <a:rPr lang="en-US" dirty="0" err="1" smtClean="0"/>
              <a:t>Rengti</a:t>
            </a:r>
            <a:r>
              <a:rPr lang="en-US" dirty="0" smtClean="0"/>
              <a:t> </a:t>
            </a:r>
            <a:r>
              <a:rPr lang="en-US" dirty="0" err="1"/>
              <a:t>mokinių</a:t>
            </a:r>
            <a:r>
              <a:rPr lang="en-US" dirty="0"/>
              <a:t> </a:t>
            </a:r>
            <a:r>
              <a:rPr lang="en-US" dirty="0" err="1"/>
              <a:t>samprotavimą</a:t>
            </a:r>
            <a:r>
              <a:rPr lang="en-US" dirty="0"/>
              <a:t> </a:t>
            </a:r>
            <a:r>
              <a:rPr lang="en-US" dirty="0" err="1"/>
              <a:t>skatinančias</a:t>
            </a:r>
            <a:r>
              <a:rPr lang="en-US" dirty="0"/>
              <a:t> </a:t>
            </a:r>
            <a:r>
              <a:rPr lang="en-US" dirty="0" err="1"/>
              <a:t>užduotis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atitinkamą</a:t>
            </a:r>
            <a:r>
              <a:rPr lang="en-US" dirty="0"/>
              <a:t> </a:t>
            </a:r>
            <a:r>
              <a:rPr lang="en-US" dirty="0" err="1"/>
              <a:t>mokymo</a:t>
            </a:r>
            <a:r>
              <a:rPr lang="en-US" dirty="0"/>
              <a:t> </a:t>
            </a:r>
            <a:r>
              <a:rPr lang="en-US" dirty="0" err="1"/>
              <a:t>metodiką</a:t>
            </a:r>
            <a:r>
              <a:rPr lang="en-US" dirty="0"/>
              <a:t>.  </a:t>
            </a:r>
            <a:endParaRPr lang="lt-LT" dirty="0" smtClean="0"/>
          </a:p>
          <a:p>
            <a:pPr lvl="0">
              <a:buFont typeface="Courier New" panose="02070309020205020404" pitchFamily="49" charset="0"/>
              <a:buChar char="o"/>
            </a:pPr>
            <a:r>
              <a:rPr lang="en-US" dirty="0" err="1" smtClean="0"/>
              <a:t>Atnaujinti</a:t>
            </a:r>
            <a:r>
              <a:rPr lang="en-US" dirty="0" smtClean="0"/>
              <a:t> </a:t>
            </a:r>
            <a:r>
              <a:rPr lang="en-US" dirty="0" err="1"/>
              <a:t>matematikos</a:t>
            </a:r>
            <a:r>
              <a:rPr lang="en-US" dirty="0"/>
              <a:t> </a:t>
            </a:r>
            <a:r>
              <a:rPr lang="en-US" dirty="0" err="1"/>
              <a:t>mokytojus</a:t>
            </a:r>
            <a:r>
              <a:rPr lang="en-US" dirty="0"/>
              <a:t> </a:t>
            </a:r>
            <a:r>
              <a:rPr lang="en-US" dirty="0" err="1"/>
              <a:t>rengiančią</a:t>
            </a:r>
            <a:r>
              <a:rPr lang="en-US" dirty="0"/>
              <a:t> </a:t>
            </a:r>
            <a:r>
              <a:rPr lang="en-US" dirty="0" err="1"/>
              <a:t>studijų</a:t>
            </a:r>
            <a:r>
              <a:rPr lang="en-US" dirty="0"/>
              <a:t> </a:t>
            </a:r>
            <a:r>
              <a:rPr lang="en-US" dirty="0" err="1"/>
              <a:t>programą</a:t>
            </a:r>
            <a:r>
              <a:rPr lang="en-US" dirty="0"/>
              <a:t>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65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Išvados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Šių</a:t>
            </a:r>
            <a:r>
              <a:rPr lang="en-US" dirty="0"/>
              <a:t> </a:t>
            </a:r>
            <a:r>
              <a:rPr lang="en-US" dirty="0" err="1"/>
              <a:t>priemonių</a:t>
            </a:r>
            <a:r>
              <a:rPr lang="en-US" dirty="0"/>
              <a:t> </a:t>
            </a:r>
            <a:r>
              <a:rPr lang="en-US" dirty="0" err="1"/>
              <a:t>įgyvendinimas</a:t>
            </a:r>
            <a:r>
              <a:rPr lang="en-US" dirty="0"/>
              <a:t> </a:t>
            </a:r>
            <a:r>
              <a:rPr lang="en-US" dirty="0" err="1"/>
              <a:t>paruoštų</a:t>
            </a:r>
            <a:r>
              <a:rPr lang="en-US" dirty="0"/>
              <a:t> </a:t>
            </a:r>
            <a:r>
              <a:rPr lang="en-US" dirty="0" err="1"/>
              <a:t>matematinio</a:t>
            </a:r>
            <a:r>
              <a:rPr lang="en-US" dirty="0"/>
              <a:t> </a:t>
            </a:r>
            <a:r>
              <a:rPr lang="en-US" dirty="0" err="1"/>
              <a:t>ugdymo</a:t>
            </a:r>
            <a:r>
              <a:rPr lang="en-US" dirty="0"/>
              <a:t> </a:t>
            </a:r>
            <a:r>
              <a:rPr lang="en-US" dirty="0" err="1"/>
              <a:t>programos</a:t>
            </a:r>
            <a:r>
              <a:rPr lang="en-US" dirty="0"/>
              <a:t> </a:t>
            </a:r>
            <a:r>
              <a:rPr lang="en-US" dirty="0" err="1"/>
              <a:t>atnaujinimą</a:t>
            </a:r>
            <a:r>
              <a:rPr lang="en-US" dirty="0"/>
              <a:t>.</a:t>
            </a:r>
          </a:p>
          <a:p>
            <a:r>
              <a:rPr lang="en-US" dirty="0" err="1"/>
              <a:t>Matematikos</a:t>
            </a:r>
            <a:r>
              <a:rPr lang="en-US" dirty="0"/>
              <a:t> </a:t>
            </a:r>
            <a:r>
              <a:rPr lang="en-US" dirty="0" err="1"/>
              <a:t>mokymo</a:t>
            </a:r>
            <a:r>
              <a:rPr lang="en-US" dirty="0"/>
              <a:t> </a:t>
            </a:r>
            <a:r>
              <a:rPr lang="en-US" dirty="0" err="1"/>
              <a:t>tikslu</a:t>
            </a:r>
            <a:r>
              <a:rPr lang="en-US" dirty="0"/>
              <a:t> </a:t>
            </a:r>
            <a:r>
              <a:rPr lang="en-US" dirty="0" err="1"/>
              <a:t>naujoje</a:t>
            </a:r>
            <a:r>
              <a:rPr lang="en-US" dirty="0"/>
              <a:t> </a:t>
            </a:r>
            <a:r>
              <a:rPr lang="en-US" dirty="0" err="1"/>
              <a:t>programoje</a:t>
            </a:r>
            <a:r>
              <a:rPr lang="en-US" dirty="0"/>
              <a:t> </a:t>
            </a:r>
            <a:r>
              <a:rPr lang="en-US" dirty="0" err="1"/>
              <a:t>galėtų</a:t>
            </a:r>
            <a:r>
              <a:rPr lang="en-US" dirty="0"/>
              <a:t> </a:t>
            </a:r>
            <a:r>
              <a:rPr lang="en-US" dirty="0" err="1"/>
              <a:t>būti</a:t>
            </a:r>
            <a:r>
              <a:rPr lang="en-US" dirty="0"/>
              <a:t> </a:t>
            </a:r>
            <a:r>
              <a:rPr lang="en-US" dirty="0" err="1"/>
              <a:t>bendrasis</a:t>
            </a:r>
            <a:r>
              <a:rPr lang="en-US" dirty="0"/>
              <a:t> </a:t>
            </a:r>
            <a:r>
              <a:rPr lang="en-US" dirty="0" err="1"/>
              <a:t>matematinis</a:t>
            </a:r>
            <a:r>
              <a:rPr lang="en-US" dirty="0"/>
              <a:t> </a:t>
            </a:r>
            <a:r>
              <a:rPr lang="en-US" dirty="0" err="1"/>
              <a:t>išsilavinimas</a:t>
            </a:r>
            <a:r>
              <a:rPr lang="en-US" dirty="0"/>
              <a:t>, </a:t>
            </a:r>
            <a:r>
              <a:rPr lang="en-US" dirty="0" err="1"/>
              <a:t>apimantis</a:t>
            </a:r>
            <a:r>
              <a:rPr lang="en-US" dirty="0"/>
              <a:t> </a:t>
            </a:r>
            <a:r>
              <a:rPr lang="en-US" dirty="0" err="1"/>
              <a:t>matematinį</a:t>
            </a:r>
            <a:r>
              <a:rPr lang="en-US" dirty="0"/>
              <a:t> </a:t>
            </a:r>
            <a:r>
              <a:rPr lang="en-US" dirty="0" err="1"/>
              <a:t>samprotavimą</a:t>
            </a:r>
            <a:r>
              <a:rPr lang="en-US" dirty="0"/>
              <a:t>, </a:t>
            </a:r>
            <a:r>
              <a:rPr lang="en-US" dirty="0" err="1"/>
              <a:t>matematinį</a:t>
            </a:r>
            <a:r>
              <a:rPr lang="en-US" dirty="0"/>
              <a:t> </a:t>
            </a:r>
            <a:r>
              <a:rPr lang="en-US" dirty="0" err="1"/>
              <a:t>raštingumą</a:t>
            </a:r>
            <a:r>
              <a:rPr lang="en-US" dirty="0"/>
              <a:t> </a:t>
            </a:r>
            <a:r>
              <a:rPr lang="lt-LT" dirty="0" smtClean="0"/>
              <a:t>(kaip matematikos taikymą) 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en-US" dirty="0"/>
              <a:t>t.t. </a:t>
            </a:r>
            <a:r>
              <a:rPr lang="lt-LT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18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Matematikos mokymo tikslai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Metodologine</a:t>
            </a:r>
            <a:r>
              <a:rPr lang="en-US" dirty="0"/>
              <a:t> </a:t>
            </a:r>
            <a:r>
              <a:rPr lang="en-US" dirty="0" err="1"/>
              <a:t>darbo</a:t>
            </a:r>
            <a:r>
              <a:rPr lang="en-US" dirty="0"/>
              <a:t> </a:t>
            </a:r>
            <a:r>
              <a:rPr lang="en-US" dirty="0" err="1"/>
              <a:t>aplinka</a:t>
            </a:r>
            <a:r>
              <a:rPr lang="en-US" dirty="0"/>
              <a:t> </a:t>
            </a:r>
            <a:r>
              <a:rPr lang="en-US" dirty="0" err="1"/>
              <a:t>yra</a:t>
            </a:r>
            <a:r>
              <a:rPr lang="en-US" dirty="0"/>
              <a:t> </a:t>
            </a:r>
            <a:r>
              <a:rPr lang="en-US" dirty="0" err="1"/>
              <a:t>matematikos</a:t>
            </a:r>
            <a:r>
              <a:rPr lang="en-US" dirty="0"/>
              <a:t> </a:t>
            </a:r>
            <a:r>
              <a:rPr lang="en-US" dirty="0" err="1"/>
              <a:t>mokymo</a:t>
            </a:r>
            <a:r>
              <a:rPr lang="en-US" dirty="0"/>
              <a:t> </a:t>
            </a:r>
            <a:r>
              <a:rPr lang="en-US" dirty="0" err="1"/>
              <a:t>filosofija</a:t>
            </a:r>
            <a:r>
              <a:rPr lang="en-US" dirty="0"/>
              <a:t>. </a:t>
            </a:r>
            <a:endParaRPr lang="lt-LT" dirty="0" smtClean="0"/>
          </a:p>
          <a:p>
            <a:r>
              <a:rPr lang="en-US" dirty="0" err="1" smtClean="0"/>
              <a:t>Joje</a:t>
            </a:r>
            <a:r>
              <a:rPr lang="en-US" dirty="0" smtClean="0"/>
              <a:t> </a:t>
            </a:r>
            <a:r>
              <a:rPr lang="en-US" dirty="0" err="1"/>
              <a:t>konstatuojama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aptariama</a:t>
            </a:r>
            <a:r>
              <a:rPr lang="en-US" dirty="0"/>
              <a:t> </a:t>
            </a:r>
            <a:r>
              <a:rPr lang="en-US" dirty="0" err="1"/>
              <a:t>matematikos</a:t>
            </a:r>
            <a:r>
              <a:rPr lang="en-US" dirty="0"/>
              <a:t> </a:t>
            </a:r>
            <a:r>
              <a:rPr lang="en-US" dirty="0" err="1"/>
              <a:t>mokymo</a:t>
            </a:r>
            <a:r>
              <a:rPr lang="en-US" dirty="0"/>
              <a:t> </a:t>
            </a:r>
            <a:r>
              <a:rPr lang="en-US" dirty="0" err="1"/>
              <a:t>tikslų</a:t>
            </a:r>
            <a:r>
              <a:rPr lang="en-US" dirty="0"/>
              <a:t> </a:t>
            </a:r>
            <a:r>
              <a:rPr lang="en-US" dirty="0" err="1"/>
              <a:t>priklausomybė</a:t>
            </a:r>
            <a:r>
              <a:rPr lang="en-US" dirty="0"/>
              <a:t> </a:t>
            </a:r>
            <a:r>
              <a:rPr lang="en-US" dirty="0" err="1"/>
              <a:t>nuo</a:t>
            </a:r>
            <a:r>
              <a:rPr lang="en-US" dirty="0"/>
              <a:t> </a:t>
            </a:r>
            <a:r>
              <a:rPr lang="en-US" dirty="0" err="1"/>
              <a:t>ideologijos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interesų</a:t>
            </a:r>
            <a:r>
              <a:rPr lang="en-US" dirty="0"/>
              <a:t> </a:t>
            </a:r>
            <a:r>
              <a:rPr lang="en-US" dirty="0" err="1"/>
              <a:t>grupių</a:t>
            </a:r>
            <a:r>
              <a:rPr lang="en-US" dirty="0"/>
              <a:t>, </a:t>
            </a:r>
            <a:r>
              <a:rPr lang="en-US" dirty="0" err="1"/>
              <a:t>t.y</a:t>
            </a:r>
            <a:r>
              <a:rPr lang="en-US" dirty="0"/>
              <a:t>. </a:t>
            </a:r>
            <a:endParaRPr lang="lt-LT" dirty="0" smtClean="0"/>
          </a:p>
          <a:p>
            <a:r>
              <a:rPr lang="en-US" dirty="0" err="1" smtClean="0"/>
              <a:t>kaip</a:t>
            </a:r>
            <a:r>
              <a:rPr lang="en-US" dirty="0" smtClean="0"/>
              <a:t> </a:t>
            </a:r>
            <a:r>
              <a:rPr lang="en-US" dirty="0" err="1"/>
              <a:t>mokymo</a:t>
            </a:r>
            <a:r>
              <a:rPr lang="en-US" dirty="0"/>
              <a:t> </a:t>
            </a:r>
            <a:r>
              <a:rPr lang="en-US" dirty="0" err="1"/>
              <a:t>tikslai</a:t>
            </a:r>
            <a:r>
              <a:rPr lang="en-US" dirty="0"/>
              <a:t> </a:t>
            </a:r>
            <a:r>
              <a:rPr lang="en-US" dirty="0" err="1"/>
              <a:t>priklauso</a:t>
            </a:r>
            <a:r>
              <a:rPr lang="en-US" dirty="0"/>
              <a:t> </a:t>
            </a:r>
            <a:r>
              <a:rPr lang="en-US" dirty="0" err="1"/>
              <a:t>nuo</a:t>
            </a:r>
            <a:r>
              <a:rPr lang="en-US" dirty="0"/>
              <a:t> </a:t>
            </a:r>
            <a:r>
              <a:rPr lang="en-US" dirty="0" err="1"/>
              <a:t>pasaulėžiūros</a:t>
            </a:r>
            <a:r>
              <a:rPr lang="en-US" dirty="0"/>
              <a:t> </a:t>
            </a:r>
            <a:r>
              <a:rPr lang="en-US" dirty="0" err="1" smtClean="0"/>
              <a:t>žmonių</a:t>
            </a:r>
            <a:r>
              <a:rPr lang="en-US" dirty="0" smtClean="0"/>
              <a:t>, </a:t>
            </a:r>
            <a:r>
              <a:rPr lang="en-US" dirty="0" err="1"/>
              <a:t>kurie</a:t>
            </a:r>
            <a:r>
              <a:rPr lang="en-US" dirty="0"/>
              <a:t> </a:t>
            </a:r>
            <a:r>
              <a:rPr lang="en-US" dirty="0" err="1" smtClean="0"/>
              <a:t>rengia</a:t>
            </a:r>
            <a:r>
              <a:rPr lang="en-US" dirty="0" smtClean="0"/>
              <a:t> </a:t>
            </a:r>
            <a:r>
              <a:rPr lang="en-US" dirty="0" err="1"/>
              <a:t>ugdymo</a:t>
            </a:r>
            <a:r>
              <a:rPr lang="en-US" dirty="0"/>
              <a:t> </a:t>
            </a:r>
            <a:r>
              <a:rPr lang="en-US" dirty="0" err="1" smtClean="0"/>
              <a:t>programą</a:t>
            </a:r>
            <a:r>
              <a:rPr lang="lt-LT" dirty="0" smtClean="0"/>
              <a:t>.</a:t>
            </a:r>
            <a:r>
              <a:rPr lang="en-US" dirty="0" smtClean="0"/>
              <a:t> </a:t>
            </a:r>
            <a:endParaRPr lang="lt-LT" dirty="0"/>
          </a:p>
          <a:p>
            <a:endParaRPr lang="lt-LT" dirty="0" smtClean="0"/>
          </a:p>
          <a:p>
            <a:endParaRPr lang="lt-LT" dirty="0"/>
          </a:p>
          <a:p>
            <a:r>
              <a:rPr lang="lt-LT" i="1" dirty="0" err="1" smtClean="0"/>
              <a:t>P.Ernest</a:t>
            </a:r>
            <a:r>
              <a:rPr lang="lt-LT" i="1" dirty="0"/>
              <a:t>. </a:t>
            </a:r>
            <a:r>
              <a:rPr lang="lt-LT" i="1" dirty="0" err="1"/>
              <a:t>The</a:t>
            </a:r>
            <a:r>
              <a:rPr lang="lt-LT" i="1" dirty="0"/>
              <a:t> </a:t>
            </a:r>
            <a:r>
              <a:rPr lang="lt-LT" i="1" dirty="0" err="1"/>
              <a:t>philosophy</a:t>
            </a:r>
            <a:r>
              <a:rPr lang="lt-LT" i="1" dirty="0"/>
              <a:t> </a:t>
            </a:r>
            <a:r>
              <a:rPr lang="lt-LT" i="1" dirty="0" err="1"/>
              <a:t>of</a:t>
            </a:r>
            <a:r>
              <a:rPr lang="lt-LT" i="1" dirty="0"/>
              <a:t> </a:t>
            </a:r>
            <a:r>
              <a:rPr lang="lt-LT" i="1" dirty="0" err="1"/>
              <a:t>mathematics</a:t>
            </a:r>
            <a:r>
              <a:rPr lang="lt-LT" i="1" dirty="0"/>
              <a:t> </a:t>
            </a:r>
            <a:r>
              <a:rPr lang="lt-LT" i="1" dirty="0" err="1"/>
              <a:t>education</a:t>
            </a:r>
            <a:r>
              <a:rPr lang="lt-LT" dirty="0" smtClean="0"/>
              <a:t>. 1991.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93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/>
              <a:t>Matematikos mokymo tikslai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Ankstesniame</a:t>
            </a:r>
            <a:r>
              <a:rPr lang="en-US" dirty="0"/>
              <a:t> </a:t>
            </a:r>
            <a:r>
              <a:rPr lang="en-US" dirty="0" err="1"/>
              <a:t>savo</a:t>
            </a:r>
            <a:r>
              <a:rPr lang="en-US" dirty="0"/>
              <a:t> </a:t>
            </a:r>
            <a:r>
              <a:rPr lang="en-US" dirty="0" err="1"/>
              <a:t>darbe</a:t>
            </a:r>
            <a:r>
              <a:rPr lang="en-US" dirty="0"/>
              <a:t> </a:t>
            </a:r>
            <a:r>
              <a:rPr lang="en-US" dirty="0" err="1"/>
              <a:t>bandėme</a:t>
            </a:r>
            <a:r>
              <a:rPr lang="en-US" dirty="0"/>
              <a:t> </a:t>
            </a:r>
            <a:r>
              <a:rPr lang="en-US" dirty="0" err="1"/>
              <a:t>paaiškinti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pagrįsti</a:t>
            </a:r>
            <a:r>
              <a:rPr lang="en-US" dirty="0"/>
              <a:t>, </a:t>
            </a:r>
            <a:r>
              <a:rPr lang="en-US" dirty="0" err="1"/>
              <a:t>kad</a:t>
            </a:r>
            <a:r>
              <a:rPr lang="en-US" dirty="0"/>
              <a:t> </a:t>
            </a:r>
            <a:r>
              <a:rPr lang="en-US" dirty="0" err="1"/>
              <a:t>Lietuvos</a:t>
            </a:r>
            <a:r>
              <a:rPr lang="en-US" dirty="0"/>
              <a:t> </a:t>
            </a:r>
            <a:r>
              <a:rPr lang="en-US" dirty="0" err="1"/>
              <a:t>švietime</a:t>
            </a:r>
            <a:r>
              <a:rPr lang="en-US" dirty="0"/>
              <a:t> </a:t>
            </a:r>
            <a:r>
              <a:rPr lang="en-US" dirty="0" err="1"/>
              <a:t>dominuoja</a:t>
            </a:r>
            <a:r>
              <a:rPr lang="en-US" dirty="0"/>
              <a:t> </a:t>
            </a:r>
            <a:r>
              <a:rPr lang="en-US" dirty="0" err="1"/>
              <a:t>progresyviosios</a:t>
            </a:r>
            <a:r>
              <a:rPr lang="en-US" dirty="0"/>
              <a:t> </a:t>
            </a:r>
            <a:r>
              <a:rPr lang="en-US" dirty="0" err="1"/>
              <a:t>pedagogikos</a:t>
            </a:r>
            <a:r>
              <a:rPr lang="en-US" dirty="0"/>
              <a:t> (</a:t>
            </a:r>
            <a:r>
              <a:rPr lang="en-US" dirty="0" err="1"/>
              <a:t>angl.</a:t>
            </a:r>
            <a:r>
              <a:rPr lang="en-US" i="1" dirty="0"/>
              <a:t> progressive pedagogy</a:t>
            </a:r>
            <a:r>
              <a:rPr lang="en-US" dirty="0"/>
              <a:t>) </a:t>
            </a:r>
            <a:r>
              <a:rPr lang="en-US" dirty="0" err="1"/>
              <a:t>ideologija</a:t>
            </a:r>
            <a:r>
              <a:rPr lang="en-US" dirty="0"/>
              <a:t> </a:t>
            </a:r>
            <a:r>
              <a:rPr lang="lt-LT" dirty="0"/>
              <a:t>[</a:t>
            </a:r>
            <a:r>
              <a:rPr lang="lt-LT" dirty="0" smtClean="0"/>
              <a:t>LMD 60]</a:t>
            </a:r>
            <a:r>
              <a:rPr lang="en-US" dirty="0" smtClean="0"/>
              <a:t>. </a:t>
            </a:r>
            <a:endParaRPr lang="lt-LT" dirty="0" smtClean="0"/>
          </a:p>
          <a:p>
            <a:r>
              <a:rPr lang="lt-LT" dirty="0" smtClean="0"/>
              <a:t>Jos esmė yra mokymo ir mokymosi supriešinimas.</a:t>
            </a:r>
          </a:p>
          <a:p>
            <a:r>
              <a:rPr lang="en-US" dirty="0" err="1" smtClean="0"/>
              <a:t>Ši</a:t>
            </a:r>
            <a:r>
              <a:rPr lang="en-US" dirty="0" smtClean="0"/>
              <a:t> </a:t>
            </a:r>
            <a:r>
              <a:rPr lang="en-US" dirty="0" err="1"/>
              <a:t>ideologija</a:t>
            </a:r>
            <a:r>
              <a:rPr lang="en-US" dirty="0"/>
              <a:t> </a:t>
            </a:r>
            <a:r>
              <a:rPr lang="en-US" dirty="0" err="1"/>
              <a:t>paaiškina</a:t>
            </a:r>
            <a:r>
              <a:rPr lang="en-US" dirty="0"/>
              <a:t> </a:t>
            </a:r>
            <a:r>
              <a:rPr lang="en-US" dirty="0" err="1"/>
              <a:t>matematinio</a:t>
            </a:r>
            <a:r>
              <a:rPr lang="en-US" dirty="0"/>
              <a:t> </a:t>
            </a:r>
            <a:r>
              <a:rPr lang="en-US" dirty="0" err="1" smtClean="0"/>
              <a:t>raštingumo</a:t>
            </a:r>
            <a:r>
              <a:rPr lang="lt-LT" dirty="0"/>
              <a:t> </a:t>
            </a:r>
            <a:r>
              <a:rPr lang="en-US" dirty="0" err="1" smtClean="0"/>
              <a:t>populiarumą</a:t>
            </a:r>
            <a:r>
              <a:rPr lang="en-US" dirty="0" smtClean="0"/>
              <a:t> </a:t>
            </a:r>
            <a:r>
              <a:rPr lang="en-US" dirty="0"/>
              <a:t>tarp </a:t>
            </a:r>
            <a:r>
              <a:rPr lang="en-US" dirty="0" err="1"/>
              <a:t>mūsų</a:t>
            </a:r>
            <a:r>
              <a:rPr lang="en-US" dirty="0"/>
              <a:t> </a:t>
            </a:r>
            <a:r>
              <a:rPr lang="lt-LT" dirty="0" err="1" smtClean="0"/>
              <a:t>edukologų</a:t>
            </a:r>
            <a:r>
              <a:rPr lang="en-US" dirty="0" smtClean="0"/>
              <a:t>. </a:t>
            </a:r>
            <a:endParaRPr lang="lt-LT" dirty="0" smtClean="0"/>
          </a:p>
          <a:p>
            <a:r>
              <a:rPr lang="lt-LT" dirty="0" smtClean="0"/>
              <a:t>Pranešimo trukmė</a:t>
            </a:r>
            <a:r>
              <a:rPr lang="en-US" dirty="0" smtClean="0"/>
              <a:t> </a:t>
            </a:r>
            <a:r>
              <a:rPr lang="en-US" dirty="0" err="1"/>
              <a:t>neleidžia</a:t>
            </a:r>
            <a:r>
              <a:rPr lang="en-US" dirty="0"/>
              <a:t> </a:t>
            </a:r>
            <a:r>
              <a:rPr lang="en-US" dirty="0" err="1" smtClean="0"/>
              <a:t>ką</a:t>
            </a:r>
            <a:r>
              <a:rPr lang="en-US" dirty="0" smtClean="0"/>
              <a:t> </a:t>
            </a:r>
            <a:r>
              <a:rPr lang="en-US" dirty="0" err="1"/>
              <a:t>nors</a:t>
            </a:r>
            <a:r>
              <a:rPr lang="en-US" dirty="0"/>
              <a:t> </a:t>
            </a:r>
            <a:r>
              <a:rPr lang="en-US" dirty="0" err="1"/>
              <a:t>daugiau</a:t>
            </a:r>
            <a:r>
              <a:rPr lang="en-US" dirty="0"/>
              <a:t> </a:t>
            </a:r>
            <a:r>
              <a:rPr lang="en-US" dirty="0" err="1"/>
              <a:t>pasakyti</a:t>
            </a:r>
            <a:r>
              <a:rPr lang="en-US" dirty="0"/>
              <a:t> </a:t>
            </a:r>
            <a:r>
              <a:rPr lang="en-US" dirty="0" err="1"/>
              <a:t>metodologijos</a:t>
            </a:r>
            <a:r>
              <a:rPr lang="en-US" dirty="0"/>
              <a:t> </a:t>
            </a:r>
            <a:r>
              <a:rPr lang="en-US" dirty="0" err="1"/>
              <a:t>klausimu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47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lt-LT" dirty="0"/>
              <a:t>Matematinis raštingumas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Paskutinėje</a:t>
            </a:r>
            <a:r>
              <a:rPr lang="en-US" dirty="0"/>
              <a:t> </a:t>
            </a:r>
            <a:r>
              <a:rPr lang="en-US" dirty="0" err="1"/>
              <a:t>mūsų</a:t>
            </a:r>
            <a:r>
              <a:rPr lang="en-US" dirty="0"/>
              <a:t> </a:t>
            </a:r>
            <a:r>
              <a:rPr lang="en-US" dirty="0" err="1"/>
              <a:t>atnaujintos</a:t>
            </a:r>
            <a:r>
              <a:rPr lang="en-US" dirty="0"/>
              <a:t> </a:t>
            </a:r>
            <a:r>
              <a:rPr lang="en-US" dirty="0" err="1"/>
              <a:t>matematinio</a:t>
            </a:r>
            <a:r>
              <a:rPr lang="en-US" dirty="0"/>
              <a:t> </a:t>
            </a:r>
            <a:r>
              <a:rPr lang="en-US" dirty="0" err="1"/>
              <a:t>ugdymo</a:t>
            </a:r>
            <a:r>
              <a:rPr lang="en-US" dirty="0"/>
              <a:t> </a:t>
            </a:r>
            <a:r>
              <a:rPr lang="en-US" dirty="0" err="1"/>
              <a:t>programos</a:t>
            </a:r>
            <a:r>
              <a:rPr lang="en-US" dirty="0"/>
              <a:t> </a:t>
            </a:r>
            <a:r>
              <a:rPr lang="en-US" dirty="0" err="1"/>
              <a:t>redakcijoje</a:t>
            </a:r>
            <a:r>
              <a:rPr lang="en-US" dirty="0"/>
              <a:t> </a:t>
            </a:r>
            <a:r>
              <a:rPr lang="en-US" dirty="0" err="1"/>
              <a:t>turime</a:t>
            </a:r>
            <a:r>
              <a:rPr lang="en-US" dirty="0"/>
              <a:t> </a:t>
            </a:r>
            <a:r>
              <a:rPr lang="en-US" dirty="0" err="1"/>
              <a:t>tokią</a:t>
            </a:r>
            <a:r>
              <a:rPr lang="en-US" dirty="0"/>
              <a:t> </a:t>
            </a:r>
            <a:r>
              <a:rPr lang="en-US" dirty="0" err="1"/>
              <a:t>matematinio</a:t>
            </a:r>
            <a:r>
              <a:rPr lang="en-US" dirty="0"/>
              <a:t> </a:t>
            </a:r>
            <a:r>
              <a:rPr lang="en-US" dirty="0" err="1"/>
              <a:t>ugdymo</a:t>
            </a:r>
            <a:r>
              <a:rPr lang="en-US" dirty="0"/>
              <a:t> </a:t>
            </a:r>
            <a:r>
              <a:rPr lang="en-US" dirty="0" err="1"/>
              <a:t>tikslo</a:t>
            </a:r>
            <a:r>
              <a:rPr lang="en-US" dirty="0"/>
              <a:t> </a:t>
            </a:r>
            <a:r>
              <a:rPr lang="en-US" dirty="0" err="1" smtClean="0"/>
              <a:t>sampratą</a:t>
            </a:r>
            <a:r>
              <a:rPr lang="en-US" dirty="0" smtClean="0"/>
              <a:t>: </a:t>
            </a:r>
          </a:p>
          <a:p>
            <a:r>
              <a:rPr lang="en-US" dirty="0" smtClean="0"/>
              <a:t> </a:t>
            </a:r>
            <a:r>
              <a:rPr lang="lt-LT" dirty="0" smtClean="0"/>
              <a:t>,,</a:t>
            </a:r>
            <a:r>
              <a:rPr lang="en-US" i="1" dirty="0" err="1" smtClean="0"/>
              <a:t>Tikslas</a:t>
            </a:r>
            <a:r>
              <a:rPr lang="en-US" i="1" dirty="0" smtClean="0"/>
              <a:t> </a:t>
            </a:r>
            <a:r>
              <a:rPr lang="en-US" i="1" dirty="0"/>
              <a:t>– </a:t>
            </a:r>
            <a:r>
              <a:rPr lang="en-US" i="1" dirty="0" err="1"/>
              <a:t>sudaryti</a:t>
            </a:r>
            <a:r>
              <a:rPr lang="en-US" i="1" dirty="0"/>
              <a:t> </a:t>
            </a:r>
            <a:r>
              <a:rPr lang="en-US" i="1" dirty="0" err="1"/>
              <a:t>prielaidas</a:t>
            </a:r>
            <a:r>
              <a:rPr lang="en-US" i="1" dirty="0"/>
              <a:t> </a:t>
            </a:r>
            <a:r>
              <a:rPr lang="en-US" i="1" dirty="0" err="1"/>
              <a:t>ugdytis</a:t>
            </a:r>
            <a:r>
              <a:rPr lang="en-US" i="1" dirty="0"/>
              <a:t> </a:t>
            </a:r>
            <a:r>
              <a:rPr lang="en-US" i="1" dirty="0" err="1"/>
              <a:t>matematinį</a:t>
            </a:r>
            <a:r>
              <a:rPr lang="en-US" i="1" dirty="0"/>
              <a:t> </a:t>
            </a:r>
            <a:r>
              <a:rPr lang="en-US" i="1" dirty="0" err="1"/>
              <a:t>raštingumą</a:t>
            </a:r>
            <a:r>
              <a:rPr lang="en-US" i="1" dirty="0"/>
              <a:t>, kuris </a:t>
            </a:r>
            <a:r>
              <a:rPr lang="en-US" i="1" dirty="0" err="1"/>
              <a:t>šiame</a:t>
            </a:r>
            <a:r>
              <a:rPr lang="en-US" i="1" dirty="0"/>
              <a:t> </a:t>
            </a:r>
            <a:r>
              <a:rPr lang="en-US" i="1" dirty="0" err="1"/>
              <a:t>dokumente</a:t>
            </a:r>
            <a:r>
              <a:rPr lang="en-US" i="1" dirty="0"/>
              <a:t> </a:t>
            </a:r>
            <a:r>
              <a:rPr lang="en-US" i="1" dirty="0" err="1"/>
              <a:t>suprantamas</a:t>
            </a:r>
            <a:r>
              <a:rPr lang="en-US" i="1" dirty="0"/>
              <a:t> </a:t>
            </a:r>
            <a:r>
              <a:rPr lang="en-US" i="1" dirty="0" err="1"/>
              <a:t>kaip</a:t>
            </a:r>
            <a:r>
              <a:rPr lang="en-US" i="1" dirty="0"/>
              <a:t> </a:t>
            </a:r>
            <a:r>
              <a:rPr lang="en-US" i="1" dirty="0" err="1"/>
              <a:t>įgytas</a:t>
            </a:r>
            <a:r>
              <a:rPr lang="en-US" i="1" dirty="0"/>
              <a:t> </a:t>
            </a:r>
            <a:r>
              <a:rPr lang="en-US" i="1" dirty="0" err="1"/>
              <a:t>gebėjimas</a:t>
            </a:r>
            <a:r>
              <a:rPr lang="en-US" i="1" dirty="0"/>
              <a:t> </a:t>
            </a:r>
            <a:r>
              <a:rPr lang="en-US" b="1" i="1" dirty="0" err="1"/>
              <a:t>matematiškai</a:t>
            </a:r>
            <a:r>
              <a:rPr lang="en-US" b="1" i="1" dirty="0"/>
              <a:t> </a:t>
            </a:r>
            <a:r>
              <a:rPr lang="en-US" b="1" i="1" dirty="0" err="1"/>
              <a:t>samprotauti</a:t>
            </a:r>
            <a:r>
              <a:rPr lang="en-US" i="1" dirty="0"/>
              <a:t>, </a:t>
            </a:r>
            <a:r>
              <a:rPr lang="en-US" i="1" dirty="0" err="1"/>
              <a:t>taikyti</a:t>
            </a:r>
            <a:r>
              <a:rPr lang="en-US" i="1" dirty="0"/>
              <a:t> </a:t>
            </a:r>
            <a:r>
              <a:rPr lang="en-US" i="1" dirty="0" err="1"/>
              <a:t>ir</a:t>
            </a:r>
            <a:r>
              <a:rPr lang="en-US" i="1" dirty="0"/>
              <a:t> </a:t>
            </a:r>
            <a:r>
              <a:rPr lang="en-US" i="1" dirty="0" err="1"/>
              <a:t>interpretuoti</a:t>
            </a:r>
            <a:r>
              <a:rPr lang="en-US" i="1" dirty="0"/>
              <a:t> </a:t>
            </a:r>
            <a:r>
              <a:rPr lang="en-US" i="1" dirty="0" err="1"/>
              <a:t>matematiką</a:t>
            </a:r>
            <a:r>
              <a:rPr lang="en-US" i="1" dirty="0"/>
              <a:t> </a:t>
            </a:r>
            <a:r>
              <a:rPr lang="en-US" i="1" dirty="0" err="1"/>
              <a:t>sprendžiant</a:t>
            </a:r>
            <a:r>
              <a:rPr lang="en-US" i="1" dirty="0"/>
              <a:t> </a:t>
            </a:r>
            <a:r>
              <a:rPr lang="en-US" i="1" dirty="0" err="1"/>
              <a:t>problemas</a:t>
            </a:r>
            <a:r>
              <a:rPr lang="en-US" i="1" dirty="0"/>
              <a:t> </a:t>
            </a:r>
            <a:r>
              <a:rPr lang="en-US" i="1" dirty="0" err="1"/>
              <a:t>įvairiuose</a:t>
            </a:r>
            <a:r>
              <a:rPr lang="en-US" i="1" dirty="0"/>
              <a:t> </a:t>
            </a:r>
            <a:r>
              <a:rPr lang="en-US" i="1" dirty="0" err="1"/>
              <a:t>realiuose</a:t>
            </a:r>
            <a:r>
              <a:rPr lang="en-US" i="1" dirty="0"/>
              <a:t>, </a:t>
            </a:r>
            <a:r>
              <a:rPr lang="en-US" i="1" dirty="0" err="1"/>
              <a:t>aktualiuose</a:t>
            </a:r>
            <a:r>
              <a:rPr lang="en-US" i="1" dirty="0"/>
              <a:t> </a:t>
            </a:r>
            <a:r>
              <a:rPr lang="en-US" i="1" dirty="0" err="1"/>
              <a:t>ir</a:t>
            </a:r>
            <a:r>
              <a:rPr lang="en-US" i="1" dirty="0"/>
              <a:t> </a:t>
            </a:r>
            <a:r>
              <a:rPr lang="en-US" i="1" dirty="0" err="1"/>
              <a:t>mokiniams</a:t>
            </a:r>
            <a:r>
              <a:rPr lang="en-US" i="1" dirty="0"/>
              <a:t> </a:t>
            </a:r>
            <a:r>
              <a:rPr lang="en-US" i="1" dirty="0" err="1"/>
              <a:t>suprantamuose</a:t>
            </a:r>
            <a:r>
              <a:rPr lang="en-US" i="1" dirty="0"/>
              <a:t> </a:t>
            </a:r>
            <a:r>
              <a:rPr lang="en-US" i="1" dirty="0" err="1" smtClean="0"/>
              <a:t>kontekstuose</a:t>
            </a:r>
            <a:r>
              <a:rPr lang="lt-LT" dirty="0" smtClean="0"/>
              <a:t>“</a:t>
            </a:r>
            <a:r>
              <a:rPr lang="en-US" dirty="0" smtClean="0"/>
              <a:t>.</a:t>
            </a:r>
            <a:r>
              <a:rPr lang="lt-LT" dirty="0" smtClean="0"/>
              <a:t> (2020-11-19 redakcija)</a:t>
            </a:r>
            <a:endParaRPr lang="en-US" dirty="0"/>
          </a:p>
          <a:p>
            <a:endParaRPr lang="en-US" dirty="0"/>
          </a:p>
          <a:p>
            <a:r>
              <a:rPr lang="lt-LT" dirty="0" smtClean="0"/>
              <a:t>Klausimas: Kiek atnaujinta programa padeda įgyvendinti šį tikslą?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04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Matematinis raštingumas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Dabartinėje</a:t>
            </a:r>
            <a:r>
              <a:rPr lang="en-US" dirty="0"/>
              <a:t> </a:t>
            </a:r>
            <a:r>
              <a:rPr lang="en-US" dirty="0" err="1"/>
              <a:t>matematikos</a:t>
            </a:r>
            <a:r>
              <a:rPr lang="en-US" dirty="0"/>
              <a:t> </a:t>
            </a:r>
            <a:r>
              <a:rPr lang="en-US" dirty="0" err="1"/>
              <a:t>didaktikos</a:t>
            </a:r>
            <a:r>
              <a:rPr lang="en-US" dirty="0"/>
              <a:t> </a:t>
            </a:r>
            <a:r>
              <a:rPr lang="en-US" dirty="0" err="1"/>
              <a:t>literatūroje</a:t>
            </a:r>
            <a:r>
              <a:rPr lang="en-US" dirty="0"/>
              <a:t> </a:t>
            </a:r>
            <a:r>
              <a:rPr lang="en-US" dirty="0" err="1"/>
              <a:t>rašoma</a:t>
            </a:r>
            <a:r>
              <a:rPr lang="en-US" dirty="0"/>
              <a:t>: </a:t>
            </a:r>
          </a:p>
          <a:p>
            <a:r>
              <a:rPr lang="en-US" dirty="0"/>
              <a:t>,,</a:t>
            </a:r>
            <a:r>
              <a:rPr lang="en-US" i="1" dirty="0" err="1"/>
              <a:t>Visose</a:t>
            </a:r>
            <a:r>
              <a:rPr lang="en-US" i="1" dirty="0"/>
              <a:t> </a:t>
            </a:r>
            <a:r>
              <a:rPr lang="en-US" i="1" dirty="0" err="1"/>
              <a:t>šalyse</a:t>
            </a:r>
            <a:r>
              <a:rPr lang="en-US" i="1" dirty="0"/>
              <a:t> </a:t>
            </a:r>
            <a:r>
              <a:rPr lang="en-US" i="1" dirty="0" err="1"/>
              <a:t>pripažįstama</a:t>
            </a:r>
            <a:r>
              <a:rPr lang="en-US" i="1" dirty="0"/>
              <a:t>, </a:t>
            </a:r>
            <a:r>
              <a:rPr lang="en-US" i="1" dirty="0" err="1"/>
              <a:t>kad</a:t>
            </a:r>
            <a:r>
              <a:rPr lang="en-US" i="1" dirty="0"/>
              <a:t> </a:t>
            </a:r>
            <a:r>
              <a:rPr lang="en-US" i="1" dirty="0" err="1"/>
              <a:t>pagrindinis</a:t>
            </a:r>
            <a:r>
              <a:rPr lang="en-US" i="1" dirty="0"/>
              <a:t> </a:t>
            </a:r>
            <a:r>
              <a:rPr lang="en-US" i="1" dirty="0" err="1"/>
              <a:t>matematikos</a:t>
            </a:r>
            <a:r>
              <a:rPr lang="en-US" i="1" dirty="0"/>
              <a:t> </a:t>
            </a:r>
            <a:r>
              <a:rPr lang="en-US" i="1" dirty="0" err="1"/>
              <a:t>mokymo</a:t>
            </a:r>
            <a:r>
              <a:rPr lang="en-US" i="1" dirty="0"/>
              <a:t> </a:t>
            </a:r>
            <a:r>
              <a:rPr lang="en-US" i="1" dirty="0" err="1"/>
              <a:t>bendrojo</a:t>
            </a:r>
            <a:r>
              <a:rPr lang="en-US" i="1" dirty="0"/>
              <a:t> </a:t>
            </a:r>
            <a:r>
              <a:rPr lang="en-US" i="1" dirty="0" err="1"/>
              <a:t>lavinimo</a:t>
            </a:r>
            <a:r>
              <a:rPr lang="en-US" i="1" dirty="0"/>
              <a:t> </a:t>
            </a:r>
            <a:r>
              <a:rPr lang="en-US" i="1" dirty="0" err="1"/>
              <a:t>mokykloje</a:t>
            </a:r>
            <a:r>
              <a:rPr lang="en-US" i="1" dirty="0"/>
              <a:t> </a:t>
            </a:r>
            <a:r>
              <a:rPr lang="en-US" i="1" dirty="0" err="1"/>
              <a:t>tikslas</a:t>
            </a:r>
            <a:r>
              <a:rPr lang="en-US" i="1" dirty="0"/>
              <a:t> – </a:t>
            </a:r>
            <a:r>
              <a:rPr lang="en-US" i="1" dirty="0" err="1"/>
              <a:t>sudaryti</a:t>
            </a:r>
            <a:r>
              <a:rPr lang="en-US" i="1" dirty="0"/>
              <a:t> </a:t>
            </a:r>
            <a:r>
              <a:rPr lang="en-US" i="1" dirty="0" err="1"/>
              <a:t>sąlygas</a:t>
            </a:r>
            <a:r>
              <a:rPr lang="en-US" i="1" dirty="0"/>
              <a:t> </a:t>
            </a:r>
            <a:r>
              <a:rPr lang="en-US" i="1" dirty="0" err="1"/>
              <a:t>mokiniams</a:t>
            </a:r>
            <a:r>
              <a:rPr lang="en-US" i="1" dirty="0"/>
              <a:t> </a:t>
            </a:r>
            <a:r>
              <a:rPr lang="en-US" i="1" dirty="0" err="1"/>
              <a:t>įgyti</a:t>
            </a:r>
            <a:r>
              <a:rPr lang="en-US" i="1" dirty="0"/>
              <a:t> </a:t>
            </a:r>
            <a:r>
              <a:rPr lang="en-US" i="1" dirty="0" err="1"/>
              <a:t>matematinio</a:t>
            </a:r>
            <a:r>
              <a:rPr lang="en-US" i="1" dirty="0"/>
              <a:t> </a:t>
            </a:r>
            <a:r>
              <a:rPr lang="en-US" i="1" dirty="0" err="1"/>
              <a:t>raštingumo</a:t>
            </a:r>
            <a:r>
              <a:rPr lang="en-US" i="1" dirty="0"/>
              <a:t> </a:t>
            </a:r>
            <a:r>
              <a:rPr lang="en-US" i="1" dirty="0" err="1"/>
              <a:t>žinių</a:t>
            </a:r>
            <a:r>
              <a:rPr lang="en-US" i="1" dirty="0"/>
              <a:t>, </a:t>
            </a:r>
            <a:r>
              <a:rPr lang="en-US" i="1" dirty="0" err="1"/>
              <a:t>nes</a:t>
            </a:r>
            <a:r>
              <a:rPr lang="en-US" i="1" dirty="0"/>
              <a:t> </a:t>
            </a:r>
            <a:r>
              <a:rPr lang="en-US" i="1" dirty="0" err="1"/>
              <a:t>dabartinėje</a:t>
            </a:r>
            <a:r>
              <a:rPr lang="en-US" i="1" dirty="0"/>
              <a:t> </a:t>
            </a:r>
            <a:r>
              <a:rPr lang="en-US" i="1" dirty="0" err="1"/>
              <a:t>visuomenėje</a:t>
            </a:r>
            <a:r>
              <a:rPr lang="en-US" i="1" dirty="0"/>
              <a:t> tai </a:t>
            </a:r>
            <a:r>
              <a:rPr lang="en-US" i="1" dirty="0" err="1"/>
              <a:t>asmeniui</a:t>
            </a:r>
            <a:r>
              <a:rPr lang="en-US" i="1" dirty="0"/>
              <a:t> </a:t>
            </a:r>
            <a:r>
              <a:rPr lang="en-US" i="1" dirty="0" err="1"/>
              <a:t>yra</a:t>
            </a:r>
            <a:r>
              <a:rPr lang="en-US" i="1" dirty="0"/>
              <a:t> </a:t>
            </a:r>
            <a:r>
              <a:rPr lang="en-US" i="1" dirty="0" err="1"/>
              <a:t>taip</a:t>
            </a:r>
            <a:r>
              <a:rPr lang="en-US" i="1" dirty="0"/>
              <a:t> pat </a:t>
            </a:r>
            <a:r>
              <a:rPr lang="en-US" i="1" dirty="0" err="1"/>
              <a:t>svarbu</a:t>
            </a:r>
            <a:r>
              <a:rPr lang="en-US" i="1" dirty="0"/>
              <a:t>, </a:t>
            </a:r>
            <a:r>
              <a:rPr lang="en-US" i="1" dirty="0" err="1"/>
              <a:t>kaip</a:t>
            </a:r>
            <a:r>
              <a:rPr lang="en-US" i="1" dirty="0"/>
              <a:t> </a:t>
            </a:r>
            <a:r>
              <a:rPr lang="en-US" i="1" dirty="0" err="1"/>
              <a:t>teisė</a:t>
            </a:r>
            <a:r>
              <a:rPr lang="en-US" i="1" dirty="0"/>
              <a:t> į </a:t>
            </a:r>
            <a:r>
              <a:rPr lang="en-US" i="1" dirty="0" err="1"/>
              <a:t>gyvenimą</a:t>
            </a:r>
            <a:r>
              <a:rPr lang="en-US" i="1" dirty="0"/>
              <a:t>, </a:t>
            </a:r>
            <a:r>
              <a:rPr lang="en-US" i="1" dirty="0" err="1"/>
              <a:t>laisvę</a:t>
            </a:r>
            <a:r>
              <a:rPr lang="en-US" i="1" dirty="0"/>
              <a:t>, </a:t>
            </a:r>
            <a:r>
              <a:rPr lang="en-US" i="1" dirty="0" err="1"/>
              <a:t>laimę</a:t>
            </a:r>
            <a:r>
              <a:rPr lang="en-US" dirty="0" smtClean="0"/>
              <a:t>“.</a:t>
            </a:r>
            <a:r>
              <a:rPr lang="lt-LT" dirty="0" smtClean="0"/>
              <a:t> (</a:t>
            </a:r>
            <a:r>
              <a:rPr lang="lt-LT" dirty="0" err="1" smtClean="0"/>
              <a:t>V.Sičiūnienė</a:t>
            </a:r>
            <a:r>
              <a:rPr lang="lt-LT" dirty="0" smtClean="0"/>
              <a:t>)</a:t>
            </a:r>
            <a:endParaRPr lang="en-US" dirty="0"/>
          </a:p>
          <a:p>
            <a:endParaRPr lang="en-US" dirty="0"/>
          </a:p>
          <a:p>
            <a:r>
              <a:rPr lang="lt-LT" dirty="0"/>
              <a:t>Šios nuostatos prasmė priklauso nuo matematinio raštingumo sampratos.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54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Ką</a:t>
            </a:r>
            <a:r>
              <a:rPr lang="en-US" dirty="0"/>
              <a:t> </a:t>
            </a:r>
            <a:r>
              <a:rPr lang="en-US" dirty="0" err="1"/>
              <a:t>žinome</a:t>
            </a:r>
            <a:r>
              <a:rPr lang="en-US" dirty="0"/>
              <a:t> </a:t>
            </a:r>
            <a:r>
              <a:rPr lang="en-US" dirty="0" err="1"/>
              <a:t>apie</a:t>
            </a:r>
            <a:r>
              <a:rPr lang="en-US" dirty="0"/>
              <a:t> </a:t>
            </a:r>
            <a:r>
              <a:rPr lang="en-US" dirty="0" err="1"/>
              <a:t>matematinį</a:t>
            </a:r>
            <a:r>
              <a:rPr lang="en-US" dirty="0"/>
              <a:t> </a:t>
            </a:r>
            <a:r>
              <a:rPr lang="en-US" dirty="0" err="1"/>
              <a:t>raštingumą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Matematinis</a:t>
            </a:r>
            <a:r>
              <a:rPr lang="en-US" dirty="0" smtClean="0"/>
              <a:t> </a:t>
            </a:r>
            <a:r>
              <a:rPr lang="en-US" dirty="0" err="1"/>
              <a:t>raštingumas</a:t>
            </a:r>
            <a:r>
              <a:rPr lang="en-US" dirty="0"/>
              <a:t> (</a:t>
            </a:r>
            <a:r>
              <a:rPr lang="en-US" u="sng" dirty="0" err="1"/>
              <a:t>angl</a:t>
            </a:r>
            <a:r>
              <a:rPr lang="en-US" dirty="0" err="1"/>
              <a:t>.</a:t>
            </a:r>
            <a:r>
              <a:rPr lang="en-US" dirty="0"/>
              <a:t> </a:t>
            </a:r>
            <a:r>
              <a:rPr lang="en-US" i="1" dirty="0"/>
              <a:t>mathematical </a:t>
            </a:r>
            <a:r>
              <a:rPr lang="en-US" i="1" dirty="0" smtClean="0"/>
              <a:t>literacy</a:t>
            </a:r>
            <a:r>
              <a:rPr lang="lt-LT" dirty="0"/>
              <a:t>)</a:t>
            </a:r>
            <a:r>
              <a:rPr lang="en-US" dirty="0" smtClean="0"/>
              <a:t> </a:t>
            </a:r>
            <a:r>
              <a:rPr lang="en-US" dirty="0" err="1"/>
              <a:t>nėra</a:t>
            </a:r>
            <a:r>
              <a:rPr lang="en-US" dirty="0"/>
              <a:t> </a:t>
            </a:r>
            <a:r>
              <a:rPr lang="en-US" dirty="0" err="1"/>
              <a:t>tas</a:t>
            </a:r>
            <a:r>
              <a:rPr lang="en-US" dirty="0"/>
              <a:t> pats,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Pavyzdžiui</a:t>
            </a:r>
            <a:r>
              <a:rPr lang="en-US" dirty="0"/>
              <a:t>, </a:t>
            </a:r>
            <a:r>
              <a:rPr lang="en-US" dirty="0" err="1"/>
              <a:t>Pietų</a:t>
            </a:r>
            <a:r>
              <a:rPr lang="en-US" dirty="0"/>
              <a:t> </a:t>
            </a:r>
            <a:r>
              <a:rPr lang="en-US" dirty="0" err="1"/>
              <a:t>Afrikos</a:t>
            </a:r>
            <a:r>
              <a:rPr lang="en-US" dirty="0"/>
              <a:t> </a:t>
            </a:r>
            <a:r>
              <a:rPr lang="en-US" dirty="0" err="1"/>
              <a:t>mokyklose</a:t>
            </a:r>
            <a:r>
              <a:rPr lang="en-US" dirty="0"/>
              <a:t> 2006 </a:t>
            </a:r>
            <a:r>
              <a:rPr lang="en-US" dirty="0" err="1"/>
              <a:t>metais</a:t>
            </a:r>
            <a:r>
              <a:rPr lang="en-US" dirty="0"/>
              <a:t> </a:t>
            </a:r>
            <a:r>
              <a:rPr lang="en-US" dirty="0" err="1"/>
              <a:t>matematinis</a:t>
            </a:r>
            <a:r>
              <a:rPr lang="en-US" dirty="0"/>
              <a:t> </a:t>
            </a:r>
            <a:r>
              <a:rPr lang="en-US" dirty="0" err="1"/>
              <a:t>raštingumas</a:t>
            </a:r>
            <a:r>
              <a:rPr lang="en-US" dirty="0"/>
              <a:t> </a:t>
            </a:r>
            <a:r>
              <a:rPr lang="en-US" dirty="0" err="1"/>
              <a:t>įvestas</a:t>
            </a:r>
            <a:r>
              <a:rPr lang="en-US" dirty="0"/>
              <a:t> </a:t>
            </a:r>
            <a:r>
              <a:rPr lang="en-US" dirty="0" err="1"/>
              <a:t>kaip</a:t>
            </a:r>
            <a:r>
              <a:rPr lang="en-US" dirty="0"/>
              <a:t> </a:t>
            </a:r>
            <a:r>
              <a:rPr lang="en-US" dirty="0" err="1"/>
              <a:t>atskiras</a:t>
            </a:r>
            <a:r>
              <a:rPr lang="en-US" dirty="0"/>
              <a:t> </a:t>
            </a:r>
            <a:r>
              <a:rPr lang="en-US" dirty="0" err="1"/>
              <a:t>dalykas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alternatyva</a:t>
            </a:r>
            <a:r>
              <a:rPr lang="en-US" dirty="0"/>
              <a:t> </a:t>
            </a:r>
            <a:r>
              <a:rPr lang="en-US" dirty="0" err="1"/>
              <a:t>matematikai</a:t>
            </a:r>
            <a:r>
              <a:rPr lang="en-US" dirty="0"/>
              <a:t>, </a:t>
            </a:r>
            <a:r>
              <a:rPr lang="en-US" dirty="0" err="1"/>
              <a:t>kurio</a:t>
            </a:r>
            <a:r>
              <a:rPr lang="en-US" dirty="0"/>
              <a:t> </a:t>
            </a:r>
            <a:r>
              <a:rPr lang="en-US" dirty="0" err="1"/>
              <a:t>mokomasi</a:t>
            </a:r>
            <a:r>
              <a:rPr lang="en-US" dirty="0"/>
              <a:t> 10-12 </a:t>
            </a:r>
            <a:r>
              <a:rPr lang="en-US" dirty="0" err="1"/>
              <a:t>klasėse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Matematinio</a:t>
            </a:r>
            <a:r>
              <a:rPr lang="en-US" dirty="0" smtClean="0"/>
              <a:t> </a:t>
            </a:r>
            <a:r>
              <a:rPr lang="en-US" dirty="0" err="1"/>
              <a:t>raštingumo</a:t>
            </a:r>
            <a:r>
              <a:rPr lang="en-US" dirty="0"/>
              <a:t> </a:t>
            </a:r>
            <a:r>
              <a:rPr lang="en-US" dirty="0" err="1"/>
              <a:t>dalyko</a:t>
            </a:r>
            <a:r>
              <a:rPr lang="en-US" dirty="0"/>
              <a:t> </a:t>
            </a:r>
            <a:r>
              <a:rPr lang="en-US" dirty="0" err="1"/>
              <a:t>turinį</a:t>
            </a:r>
            <a:r>
              <a:rPr lang="en-US" dirty="0"/>
              <a:t> </a:t>
            </a:r>
            <a:r>
              <a:rPr lang="en-US" dirty="0" err="1"/>
              <a:t>sudaro</a:t>
            </a:r>
            <a:r>
              <a:rPr lang="en-US" dirty="0"/>
              <a:t> </a:t>
            </a:r>
            <a:r>
              <a:rPr lang="en-US" dirty="0" err="1"/>
              <a:t>matematikos</a:t>
            </a:r>
            <a:r>
              <a:rPr lang="en-US" dirty="0"/>
              <a:t> </a:t>
            </a:r>
            <a:r>
              <a:rPr lang="en-US" dirty="0" err="1"/>
              <a:t>taikymai</a:t>
            </a:r>
            <a:r>
              <a:rPr lang="en-US" dirty="0"/>
              <a:t> </a:t>
            </a:r>
            <a:r>
              <a:rPr lang="en-US" dirty="0" err="1"/>
              <a:t>realiame</a:t>
            </a:r>
            <a:r>
              <a:rPr lang="en-US" dirty="0"/>
              <a:t> </a:t>
            </a:r>
            <a:r>
              <a:rPr lang="en-US" dirty="0" err="1"/>
              <a:t>gyvenime</a:t>
            </a:r>
            <a:r>
              <a:rPr lang="en-US" dirty="0"/>
              <a:t> </a:t>
            </a:r>
            <a:r>
              <a:rPr lang="en-US" dirty="0" err="1"/>
              <a:t>siekiant</a:t>
            </a:r>
            <a:r>
              <a:rPr lang="en-US" dirty="0"/>
              <a:t> </a:t>
            </a:r>
            <a:r>
              <a:rPr lang="en-US" dirty="0" err="1"/>
              <a:t>išugdyti</a:t>
            </a:r>
            <a:r>
              <a:rPr lang="en-US" dirty="0"/>
              <a:t> </a:t>
            </a:r>
            <a:r>
              <a:rPr lang="en-US" dirty="0" err="1"/>
              <a:t>besimokančiojo</a:t>
            </a:r>
            <a:r>
              <a:rPr lang="en-US" dirty="0"/>
              <a:t> </a:t>
            </a:r>
            <a:r>
              <a:rPr lang="en-US" dirty="0" err="1"/>
              <a:t>pasitikėjimą</a:t>
            </a:r>
            <a:r>
              <a:rPr lang="en-US" dirty="0"/>
              <a:t> </a:t>
            </a:r>
            <a:r>
              <a:rPr lang="en-US" dirty="0" err="1"/>
              <a:t>savimi</a:t>
            </a:r>
            <a:r>
              <a:rPr lang="en-US" dirty="0"/>
              <a:t>, </a:t>
            </a:r>
            <a:r>
              <a:rPr lang="en-US" dirty="0" err="1"/>
              <a:t>skaičių</a:t>
            </a:r>
            <a:r>
              <a:rPr lang="en-US" dirty="0"/>
              <a:t> </a:t>
            </a:r>
            <a:r>
              <a:rPr lang="en-US" dirty="0" err="1"/>
              <a:t>jausmą</a:t>
            </a:r>
            <a:r>
              <a:rPr lang="en-US" dirty="0"/>
              <a:t>, </a:t>
            </a:r>
            <a:r>
              <a:rPr lang="en-US" dirty="0" err="1"/>
              <a:t>erdvinį</a:t>
            </a:r>
            <a:r>
              <a:rPr lang="en-US" dirty="0"/>
              <a:t> </a:t>
            </a:r>
            <a:r>
              <a:rPr lang="en-US" dirty="0" err="1"/>
              <a:t>mąstymą</a:t>
            </a:r>
            <a:r>
              <a:rPr lang="en-US" dirty="0"/>
              <a:t>,   </a:t>
            </a:r>
            <a:r>
              <a:rPr lang="en-US" dirty="0" err="1"/>
              <a:t>gebėjimą</a:t>
            </a:r>
            <a:r>
              <a:rPr lang="en-US" dirty="0"/>
              <a:t> </a:t>
            </a:r>
            <a:r>
              <a:rPr lang="en-US" dirty="0" err="1"/>
              <a:t>interpretuoti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kritiškai</a:t>
            </a:r>
            <a:r>
              <a:rPr lang="en-US" dirty="0"/>
              <a:t> </a:t>
            </a:r>
            <a:r>
              <a:rPr lang="en-US" dirty="0" err="1"/>
              <a:t>vertinti</a:t>
            </a:r>
            <a:r>
              <a:rPr lang="en-US" dirty="0"/>
              <a:t> </a:t>
            </a:r>
            <a:r>
              <a:rPr lang="en-US" dirty="0" err="1"/>
              <a:t>kasdienines</a:t>
            </a:r>
            <a:r>
              <a:rPr lang="en-US" dirty="0"/>
              <a:t> </a:t>
            </a:r>
            <a:r>
              <a:rPr lang="en-US" dirty="0" err="1"/>
              <a:t>situacijas</a:t>
            </a:r>
            <a:r>
              <a:rPr lang="en-US" dirty="0"/>
              <a:t>,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spręsti</a:t>
            </a:r>
            <a:r>
              <a:rPr lang="en-US" dirty="0"/>
              <a:t> </a:t>
            </a:r>
            <a:r>
              <a:rPr lang="en-US" dirty="0" err="1"/>
              <a:t>problemas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Šis</a:t>
            </a:r>
            <a:r>
              <a:rPr lang="en-US" dirty="0" smtClean="0"/>
              <a:t> </a:t>
            </a:r>
            <a:r>
              <a:rPr lang="en-US" dirty="0" err="1"/>
              <a:t>dalykas</a:t>
            </a:r>
            <a:r>
              <a:rPr lang="en-US" dirty="0"/>
              <a:t> </a:t>
            </a:r>
            <a:r>
              <a:rPr lang="en-US" dirty="0" err="1"/>
              <a:t>rekomenduojamas</a:t>
            </a:r>
            <a:r>
              <a:rPr lang="en-US" dirty="0"/>
              <a:t> </a:t>
            </a:r>
            <a:r>
              <a:rPr lang="en-US" dirty="0" err="1"/>
              <a:t>mokiniams</a:t>
            </a:r>
            <a:r>
              <a:rPr lang="en-US" dirty="0"/>
              <a:t> </a:t>
            </a:r>
            <a:r>
              <a:rPr lang="en-US" dirty="0" err="1"/>
              <a:t>turintiems</a:t>
            </a:r>
            <a:r>
              <a:rPr lang="en-US" dirty="0"/>
              <a:t> </a:t>
            </a:r>
            <a:r>
              <a:rPr lang="en-US" dirty="0" err="1"/>
              <a:t>silpną</a:t>
            </a:r>
            <a:r>
              <a:rPr lang="en-US" dirty="0"/>
              <a:t> </a:t>
            </a:r>
            <a:r>
              <a:rPr lang="en-US" dirty="0" err="1"/>
              <a:t>matematikos</a:t>
            </a:r>
            <a:r>
              <a:rPr lang="en-US" dirty="0"/>
              <a:t> </a:t>
            </a:r>
            <a:r>
              <a:rPr lang="en-US" dirty="0" err="1"/>
              <a:t>mokymosi</a:t>
            </a:r>
            <a:r>
              <a:rPr lang="en-US" dirty="0"/>
              <a:t> </a:t>
            </a:r>
            <a:r>
              <a:rPr lang="en-US" dirty="0" err="1" smtClean="0"/>
              <a:t>patirtį</a:t>
            </a:r>
            <a:r>
              <a:rPr lang="en-US" dirty="0" smtClean="0"/>
              <a:t>, </a:t>
            </a:r>
            <a:r>
              <a:rPr lang="en-US" dirty="0" err="1" smtClean="0"/>
              <a:t>kompetenciją</a:t>
            </a:r>
            <a:r>
              <a:rPr lang="en-US" dirty="0" smtClean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pasitikėjimą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35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Ką</a:t>
            </a:r>
            <a:r>
              <a:rPr lang="en-US" dirty="0"/>
              <a:t> </a:t>
            </a:r>
            <a:r>
              <a:rPr lang="en-US" dirty="0" err="1"/>
              <a:t>žinome</a:t>
            </a:r>
            <a:r>
              <a:rPr lang="en-US" dirty="0"/>
              <a:t> </a:t>
            </a:r>
            <a:r>
              <a:rPr lang="en-US" dirty="0" err="1"/>
              <a:t>apie</a:t>
            </a:r>
            <a:r>
              <a:rPr lang="en-US" dirty="0"/>
              <a:t> </a:t>
            </a:r>
            <a:r>
              <a:rPr lang="en-US" dirty="0" err="1"/>
              <a:t>matematinį</a:t>
            </a:r>
            <a:r>
              <a:rPr lang="en-US" dirty="0"/>
              <a:t> </a:t>
            </a:r>
            <a:r>
              <a:rPr lang="en-US" dirty="0" err="1"/>
              <a:t>raštingumą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Edukologinėje</a:t>
            </a:r>
            <a:r>
              <a:rPr lang="en-US" dirty="0"/>
              <a:t> </a:t>
            </a:r>
            <a:r>
              <a:rPr lang="en-US" dirty="0" err="1"/>
              <a:t>literatūroje</a:t>
            </a:r>
            <a:r>
              <a:rPr lang="en-US" dirty="0"/>
              <a:t> </a:t>
            </a:r>
            <a:r>
              <a:rPr lang="en-US" dirty="0" err="1" smtClean="0"/>
              <a:t>rašoma</a:t>
            </a:r>
            <a:r>
              <a:rPr lang="en-US" dirty="0" smtClean="0"/>
              <a:t>: </a:t>
            </a:r>
          </a:p>
          <a:p>
            <a:r>
              <a:rPr lang="en-US" dirty="0" smtClean="0"/>
              <a:t>,,</a:t>
            </a:r>
            <a:r>
              <a:rPr lang="en-US" i="1" dirty="0" err="1"/>
              <a:t>Matematika</a:t>
            </a:r>
            <a:r>
              <a:rPr lang="en-US" i="1" dirty="0"/>
              <a:t> </a:t>
            </a:r>
            <a:r>
              <a:rPr lang="en-US" i="1" dirty="0" err="1"/>
              <a:t>yra</a:t>
            </a:r>
            <a:r>
              <a:rPr lang="en-US" i="1" dirty="0"/>
              <a:t> </a:t>
            </a:r>
            <a:r>
              <a:rPr lang="en-US" i="1" dirty="0" err="1"/>
              <a:t>apibendrinanti</a:t>
            </a:r>
            <a:r>
              <a:rPr lang="en-US" i="1" dirty="0"/>
              <a:t>, </a:t>
            </a:r>
            <a:r>
              <a:rPr lang="en-US" i="1" dirty="0" err="1"/>
              <a:t>abstrakti</a:t>
            </a:r>
            <a:r>
              <a:rPr lang="en-US" i="1" dirty="0"/>
              <a:t>, </a:t>
            </a:r>
            <a:r>
              <a:rPr lang="en-US" i="1" dirty="0" err="1"/>
              <a:t>nepriklausoma</a:t>
            </a:r>
            <a:r>
              <a:rPr lang="en-US" i="1" dirty="0"/>
              <a:t> </a:t>
            </a:r>
            <a:r>
              <a:rPr lang="en-US" i="1" dirty="0" err="1"/>
              <a:t>nuo</a:t>
            </a:r>
            <a:r>
              <a:rPr lang="en-US" i="1" dirty="0"/>
              <a:t> </a:t>
            </a:r>
            <a:r>
              <a:rPr lang="en-US" i="1" dirty="0" err="1"/>
              <a:t>konteksto</a:t>
            </a:r>
            <a:r>
              <a:rPr lang="en-US" i="1" dirty="0"/>
              <a:t> </a:t>
            </a:r>
            <a:r>
              <a:rPr lang="en-US" i="1" dirty="0" err="1"/>
              <a:t>ir</a:t>
            </a:r>
            <a:r>
              <a:rPr lang="en-US" i="1" dirty="0"/>
              <a:t> </a:t>
            </a:r>
            <a:r>
              <a:rPr lang="en-US" i="1" dirty="0" err="1"/>
              <a:t>nuo</a:t>
            </a:r>
            <a:r>
              <a:rPr lang="en-US" i="1" dirty="0"/>
              <a:t> </a:t>
            </a:r>
            <a:r>
              <a:rPr lang="en-US" i="1" dirty="0" err="1"/>
              <a:t>visuomenės</a:t>
            </a:r>
            <a:r>
              <a:rPr lang="en-US" i="1" dirty="0"/>
              <a:t>, </a:t>
            </a:r>
            <a:r>
              <a:rPr lang="en-US" i="1" dirty="0" err="1"/>
              <a:t>apolitinė</a:t>
            </a:r>
            <a:r>
              <a:rPr lang="en-US" i="1" dirty="0"/>
              <a:t>, </a:t>
            </a:r>
            <a:r>
              <a:rPr lang="en-US" i="1" dirty="0" err="1"/>
              <a:t>tiksli</a:t>
            </a:r>
            <a:r>
              <a:rPr lang="en-US" i="1" dirty="0"/>
              <a:t>, </a:t>
            </a:r>
            <a:r>
              <a:rPr lang="en-US" i="1" dirty="0" err="1"/>
              <a:t>nuspėjama</a:t>
            </a:r>
            <a:r>
              <a:rPr lang="en-US" i="1" dirty="0"/>
              <a:t>. </a:t>
            </a:r>
            <a:endParaRPr lang="en-US" i="1" dirty="0" smtClean="0"/>
          </a:p>
          <a:p>
            <a:r>
              <a:rPr lang="en-US" i="1" dirty="0" err="1" smtClean="0"/>
              <a:t>Matematinis</a:t>
            </a:r>
            <a:r>
              <a:rPr lang="en-US" i="1" dirty="0" smtClean="0"/>
              <a:t> </a:t>
            </a:r>
            <a:r>
              <a:rPr lang="en-US" i="1" dirty="0" err="1"/>
              <a:t>raštingumas</a:t>
            </a:r>
            <a:r>
              <a:rPr lang="en-US" i="1" dirty="0"/>
              <a:t> - </a:t>
            </a:r>
            <a:r>
              <a:rPr lang="en-US" i="1" dirty="0" err="1" smtClean="0"/>
              <a:t>atvirkščiai</a:t>
            </a:r>
            <a:r>
              <a:rPr lang="en-US" i="1" dirty="0" smtClean="0"/>
              <a:t>: </a:t>
            </a:r>
            <a:r>
              <a:rPr lang="en-US" i="1" dirty="0" err="1" smtClean="0"/>
              <a:t>konkretus</a:t>
            </a:r>
            <a:r>
              <a:rPr lang="en-US" i="1" dirty="0"/>
              <a:t>, </a:t>
            </a:r>
            <a:r>
              <a:rPr lang="en-US" i="1" dirty="0" err="1"/>
              <a:t>realaus</a:t>
            </a:r>
            <a:r>
              <a:rPr lang="en-US" i="1" dirty="0"/>
              <a:t> </a:t>
            </a:r>
            <a:r>
              <a:rPr lang="en-US" i="1" dirty="0" err="1"/>
              <a:t>konteksto</a:t>
            </a:r>
            <a:r>
              <a:rPr lang="en-US" i="1" dirty="0"/>
              <a:t>, </a:t>
            </a:r>
            <a:r>
              <a:rPr lang="en-US" i="1" dirty="0" err="1"/>
              <a:t>priklausantis</a:t>
            </a:r>
            <a:r>
              <a:rPr lang="en-US" i="1" dirty="0"/>
              <a:t> </a:t>
            </a:r>
            <a:r>
              <a:rPr lang="en-US" i="1" dirty="0" err="1"/>
              <a:t>nuo</a:t>
            </a:r>
            <a:r>
              <a:rPr lang="en-US" i="1" dirty="0"/>
              <a:t> </a:t>
            </a:r>
            <a:r>
              <a:rPr lang="en-US" i="1" dirty="0" err="1"/>
              <a:t>visuomenės</a:t>
            </a:r>
            <a:r>
              <a:rPr lang="en-US" i="1" dirty="0"/>
              <a:t>, </a:t>
            </a:r>
            <a:r>
              <a:rPr lang="en-US" i="1" dirty="0" err="1"/>
              <a:t>politinis</a:t>
            </a:r>
            <a:r>
              <a:rPr lang="en-US" i="1" dirty="0"/>
              <a:t>, </a:t>
            </a:r>
            <a:r>
              <a:rPr lang="en-US" i="1" dirty="0" err="1"/>
              <a:t>aproksimuojantis</a:t>
            </a:r>
            <a:r>
              <a:rPr lang="en-US" i="1" dirty="0"/>
              <a:t>, </a:t>
            </a:r>
            <a:r>
              <a:rPr lang="en-US" i="1" dirty="0" err="1"/>
              <a:t>nenuspėjamas</a:t>
            </a:r>
            <a:r>
              <a:rPr lang="en-US" dirty="0"/>
              <a:t>". </a:t>
            </a:r>
            <a:r>
              <a:rPr lang="lt-LT" dirty="0" smtClean="0"/>
              <a:t> (J. </a:t>
            </a:r>
            <a:r>
              <a:rPr lang="lt-LT" dirty="0" err="1" smtClean="0"/>
              <a:t>Dudaitė</a:t>
            </a:r>
            <a:r>
              <a:rPr lang="lt-LT" dirty="0" smtClean="0"/>
              <a:t>)</a:t>
            </a:r>
            <a:endParaRPr lang="en-US" dirty="0" smtClean="0"/>
          </a:p>
          <a:p>
            <a:r>
              <a:rPr lang="en-US" dirty="0" err="1" smtClean="0"/>
              <a:t>Pavyzdžiui</a:t>
            </a:r>
            <a:r>
              <a:rPr lang="en-US" dirty="0"/>
              <a:t>, </a:t>
            </a:r>
            <a:r>
              <a:rPr lang="en-US" dirty="0" err="1"/>
              <a:t>tarptautinis</a:t>
            </a:r>
            <a:r>
              <a:rPr lang="en-US" dirty="0"/>
              <a:t> </a:t>
            </a:r>
            <a:r>
              <a:rPr lang="en-US" dirty="0" err="1"/>
              <a:t>mokinių</a:t>
            </a:r>
            <a:r>
              <a:rPr lang="en-US" dirty="0"/>
              <a:t> </a:t>
            </a:r>
            <a:r>
              <a:rPr lang="en-US" dirty="0" err="1"/>
              <a:t>pažangumo</a:t>
            </a:r>
            <a:r>
              <a:rPr lang="en-US" dirty="0"/>
              <a:t> </a:t>
            </a:r>
            <a:r>
              <a:rPr lang="en-US" dirty="0" err="1" smtClean="0"/>
              <a:t>tyrimas</a:t>
            </a:r>
            <a:r>
              <a:rPr lang="en-US" dirty="0" smtClean="0"/>
              <a:t> </a:t>
            </a:r>
            <a:r>
              <a:rPr lang="en-US" dirty="0"/>
              <a:t>PISA </a:t>
            </a:r>
            <a:r>
              <a:rPr lang="en-US" dirty="0" err="1"/>
              <a:t>pastaruoju</a:t>
            </a:r>
            <a:r>
              <a:rPr lang="en-US" dirty="0"/>
              <a:t> </a:t>
            </a:r>
            <a:r>
              <a:rPr lang="en-US" dirty="0" err="1"/>
              <a:t>metu</a:t>
            </a:r>
            <a:r>
              <a:rPr lang="en-US" dirty="0"/>
              <a:t> </a:t>
            </a:r>
            <a:r>
              <a:rPr lang="en-US" dirty="0" err="1"/>
              <a:t>pakeitė</a:t>
            </a:r>
            <a:r>
              <a:rPr lang="en-US" dirty="0"/>
              <a:t>  </a:t>
            </a:r>
            <a:r>
              <a:rPr lang="en-US" dirty="0" err="1"/>
              <a:t>matematinio</a:t>
            </a:r>
            <a:r>
              <a:rPr lang="en-US" dirty="0"/>
              <a:t> </a:t>
            </a:r>
            <a:r>
              <a:rPr lang="en-US" dirty="0" err="1"/>
              <a:t>raštingumo</a:t>
            </a:r>
            <a:r>
              <a:rPr lang="en-US" dirty="0"/>
              <a:t> </a:t>
            </a:r>
            <a:r>
              <a:rPr lang="en-US" dirty="0" err="1"/>
              <a:t>sampratą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sekantis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tyrimas</a:t>
            </a:r>
            <a:r>
              <a:rPr lang="en-US" dirty="0"/>
              <a:t> </a:t>
            </a:r>
            <a:r>
              <a:rPr lang="en-US" dirty="0" err="1"/>
              <a:t>yra</a:t>
            </a:r>
            <a:r>
              <a:rPr lang="en-US" dirty="0"/>
              <a:t> </a:t>
            </a:r>
            <a:r>
              <a:rPr lang="en-US" dirty="0" err="1"/>
              <a:t>grindžiamas</a:t>
            </a:r>
            <a:r>
              <a:rPr lang="en-US" dirty="0"/>
              <a:t> </a:t>
            </a:r>
            <a:r>
              <a:rPr lang="en-US" dirty="0" err="1"/>
              <a:t>nauju</a:t>
            </a:r>
            <a:r>
              <a:rPr lang="en-US" dirty="0"/>
              <a:t> </a:t>
            </a:r>
            <a:r>
              <a:rPr lang="en-US" dirty="0" err="1"/>
              <a:t>požiūriu</a:t>
            </a:r>
            <a:r>
              <a:rPr lang="en-US" dirty="0"/>
              <a:t>.  </a:t>
            </a:r>
            <a:r>
              <a:rPr lang="en-US" dirty="0" err="1"/>
              <a:t>Naujoje</a:t>
            </a:r>
            <a:r>
              <a:rPr lang="en-US" dirty="0"/>
              <a:t> </a:t>
            </a:r>
            <a:r>
              <a:rPr lang="en-US" dirty="0" err="1"/>
              <a:t>sampratoje</a:t>
            </a:r>
            <a:r>
              <a:rPr lang="en-US" dirty="0"/>
              <a:t> </a:t>
            </a:r>
            <a:r>
              <a:rPr lang="en-US" dirty="0" err="1"/>
              <a:t>didesnis</a:t>
            </a:r>
            <a:r>
              <a:rPr lang="en-US" dirty="0"/>
              <a:t> </a:t>
            </a:r>
            <a:r>
              <a:rPr lang="en-US" dirty="0" err="1"/>
              <a:t>vaidmuo</a:t>
            </a:r>
            <a:r>
              <a:rPr lang="en-US" dirty="0"/>
              <a:t> </a:t>
            </a:r>
            <a:r>
              <a:rPr lang="en-US" dirty="0" err="1"/>
              <a:t>skiriamas</a:t>
            </a:r>
            <a:r>
              <a:rPr lang="en-US" dirty="0"/>
              <a:t>  </a:t>
            </a:r>
            <a:r>
              <a:rPr lang="en-US" dirty="0" err="1"/>
              <a:t>matematiniam</a:t>
            </a:r>
            <a:r>
              <a:rPr lang="en-US" dirty="0"/>
              <a:t> </a:t>
            </a:r>
            <a:r>
              <a:rPr lang="en-US" dirty="0" err="1"/>
              <a:t>samprotavimui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18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5687</TotalTime>
  <Words>1852</Words>
  <Application>Microsoft Office PowerPoint</Application>
  <PresentationFormat>Widescreen</PresentationFormat>
  <Paragraphs>194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Calibri Light</vt:lpstr>
      <vt:lpstr>Cambria Math</vt:lpstr>
      <vt:lpstr>Courier New</vt:lpstr>
      <vt:lpstr>Times New Roman</vt:lpstr>
      <vt:lpstr>„Office“ tema</vt:lpstr>
      <vt:lpstr>  </vt:lpstr>
      <vt:lpstr>Pristatymo planas</vt:lpstr>
      <vt:lpstr>Matematikos mokymo tikslai</vt:lpstr>
      <vt:lpstr>Matematikos mokymo tikslai</vt:lpstr>
      <vt:lpstr>Matematikos mokymo tikslai</vt:lpstr>
      <vt:lpstr> Matematinis raštingumas</vt:lpstr>
      <vt:lpstr>Matematinis raštingumas</vt:lpstr>
      <vt:lpstr>Ką žinome apie matematinį raštingumą?</vt:lpstr>
      <vt:lpstr>Ką žinome apie matematinį raštingumą?</vt:lpstr>
      <vt:lpstr>Ką žinome apie matematinį raštingumą?</vt:lpstr>
      <vt:lpstr>Ką žinome apie matematinį raštingumą?</vt:lpstr>
      <vt:lpstr>Ką žinome apie matematinį raštingumą?</vt:lpstr>
      <vt:lpstr>Ką žinome apie matematinį raštingumą?</vt:lpstr>
      <vt:lpstr>Bendrasis matematinis išsilavinimas</vt:lpstr>
      <vt:lpstr>Dešimtainės trupmenos ir jų aritmetika</vt:lpstr>
      <vt:lpstr>Dešimtainės trupmenos ir jų aritmetika</vt:lpstr>
      <vt:lpstr>Dešimtainės trupmenos ir jų aritmetika</vt:lpstr>
      <vt:lpstr>Dešimtainės trupmenos ir jų aritmetika</vt:lpstr>
      <vt:lpstr>Dešimtainės trupmenos ir jų aritmetika</vt:lpstr>
      <vt:lpstr>Dešimtainės trupmenos ir jų aritmetika</vt:lpstr>
      <vt:lpstr>Dešimtainės trupmenos ir jų aritmetika</vt:lpstr>
      <vt:lpstr>Matematinės sąvokos </vt:lpstr>
      <vt:lpstr>Matematinės sąvokos </vt:lpstr>
      <vt:lpstr>Matematinis samprotavimas </vt:lpstr>
      <vt:lpstr>Matematinis samprotavimas </vt:lpstr>
      <vt:lpstr>Matematinis samprotavimas </vt:lpstr>
      <vt:lpstr>Matematinis samprotavimas </vt:lpstr>
      <vt:lpstr>Matematinis samprotavimas </vt:lpstr>
      <vt:lpstr>Matematinis samprotavimas </vt:lpstr>
      <vt:lpstr>Išvados </vt:lpstr>
      <vt:lpstr>Išvados </vt:lpstr>
      <vt:lpstr>Išvados </vt:lpstr>
      <vt:lpstr>Išvados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Estijos bendrasis ugdymas –Socialiniai mokslai</dc:title>
  <dc:creator>Šarūnas Gerulaitis</dc:creator>
  <cp:lastModifiedBy>Windows User</cp:lastModifiedBy>
  <cp:revision>197</cp:revision>
  <dcterms:created xsi:type="dcterms:W3CDTF">2018-08-20T08:34:28Z</dcterms:created>
  <dcterms:modified xsi:type="dcterms:W3CDTF">2020-12-04T05:47:15Z</dcterms:modified>
</cp:coreProperties>
</file>