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470" r:id="rId3"/>
    <p:sldId id="334" r:id="rId4"/>
    <p:sldId id="339" r:id="rId5"/>
    <p:sldId id="349" r:id="rId6"/>
    <p:sldId id="354" r:id="rId7"/>
    <p:sldId id="360" r:id="rId8"/>
    <p:sldId id="367" r:id="rId9"/>
    <p:sldId id="370" r:id="rId10"/>
    <p:sldId id="374" r:id="rId11"/>
    <p:sldId id="376" r:id="rId12"/>
    <p:sldId id="380" r:id="rId13"/>
    <p:sldId id="384" r:id="rId14"/>
    <p:sldId id="387" r:id="rId15"/>
    <p:sldId id="388" r:id="rId16"/>
    <p:sldId id="392" r:id="rId17"/>
    <p:sldId id="446" r:id="rId18"/>
    <p:sldId id="450" r:id="rId19"/>
    <p:sldId id="474" r:id="rId20"/>
    <p:sldId id="452" r:id="rId21"/>
    <p:sldId id="453" r:id="rId22"/>
    <p:sldId id="454" r:id="rId23"/>
    <p:sldId id="455" r:id="rId24"/>
    <p:sldId id="457" r:id="rId25"/>
    <p:sldId id="458" r:id="rId26"/>
    <p:sldId id="448" r:id="rId27"/>
    <p:sldId id="461" r:id="rId28"/>
    <p:sldId id="485" r:id="rId29"/>
    <p:sldId id="486" r:id="rId30"/>
    <p:sldId id="476" r:id="rId31"/>
    <p:sldId id="478" r:id="rId32"/>
    <p:sldId id="427" r:id="rId33"/>
    <p:sldId id="428" r:id="rId34"/>
    <p:sldId id="429" r:id="rId35"/>
    <p:sldId id="459" r:id="rId36"/>
    <p:sldId id="479" r:id="rId37"/>
    <p:sldId id="431" r:id="rId38"/>
    <p:sldId id="480" r:id="rId39"/>
    <p:sldId id="481" r:id="rId40"/>
    <p:sldId id="425" r:id="rId41"/>
    <p:sldId id="482" r:id="rId42"/>
    <p:sldId id="483" r:id="rId43"/>
    <p:sldId id="484" r:id="rId44"/>
    <p:sldId id="327" r:id="rId45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CFE3A1-9B4F-490C-BC2A-28145EADC2F2}">
          <p14:sldIdLst>
            <p14:sldId id="256"/>
            <p14:sldId id="470"/>
            <p14:sldId id="334"/>
            <p14:sldId id="339"/>
            <p14:sldId id="349"/>
            <p14:sldId id="354"/>
            <p14:sldId id="360"/>
            <p14:sldId id="367"/>
            <p14:sldId id="370"/>
            <p14:sldId id="374"/>
            <p14:sldId id="376"/>
            <p14:sldId id="380"/>
            <p14:sldId id="384"/>
            <p14:sldId id="387"/>
            <p14:sldId id="388"/>
            <p14:sldId id="392"/>
            <p14:sldId id="446"/>
            <p14:sldId id="450"/>
            <p14:sldId id="474"/>
            <p14:sldId id="452"/>
            <p14:sldId id="453"/>
            <p14:sldId id="454"/>
            <p14:sldId id="455"/>
            <p14:sldId id="457"/>
            <p14:sldId id="458"/>
            <p14:sldId id="448"/>
            <p14:sldId id="461"/>
            <p14:sldId id="485"/>
            <p14:sldId id="486"/>
            <p14:sldId id="476"/>
            <p14:sldId id="478"/>
            <p14:sldId id="427"/>
            <p14:sldId id="428"/>
            <p14:sldId id="429"/>
            <p14:sldId id="459"/>
            <p14:sldId id="479"/>
            <p14:sldId id="431"/>
            <p14:sldId id="480"/>
            <p14:sldId id="481"/>
            <p14:sldId id="425"/>
            <p14:sldId id="482"/>
            <p14:sldId id="483"/>
            <p14:sldId id="484"/>
            <p14:sldId id="3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5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100C9-E536-49AF-8C5B-557B7C1DCFC9}" type="datetimeFigureOut">
              <a:rPr lang="lt-LT" smtClean="0"/>
              <a:t>2019-12-11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A84E3-A134-45E7-BA89-BA450E39A79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0823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3F7-96CD-4E26-AA0F-4773F2314DA9}" type="datetimeFigureOut">
              <a:rPr lang="lt-LT" smtClean="0"/>
              <a:t>2019-12-11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F98F-CF50-4398-A2A9-CF15E81849B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4637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3F7-96CD-4E26-AA0F-4773F2314DA9}" type="datetimeFigureOut">
              <a:rPr lang="lt-LT" smtClean="0"/>
              <a:t>2019-12-11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F98F-CF50-4398-A2A9-CF15E81849B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7435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3F7-96CD-4E26-AA0F-4773F2314DA9}" type="datetimeFigureOut">
              <a:rPr lang="lt-LT" smtClean="0"/>
              <a:t>2019-12-11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F98F-CF50-4398-A2A9-CF15E81849B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881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3F7-96CD-4E26-AA0F-4773F2314DA9}" type="datetimeFigureOut">
              <a:rPr lang="lt-LT" smtClean="0"/>
              <a:t>2019-12-11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F98F-CF50-4398-A2A9-CF15E81849B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9389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3F7-96CD-4E26-AA0F-4773F2314DA9}" type="datetimeFigureOut">
              <a:rPr lang="lt-LT" smtClean="0"/>
              <a:t>2019-12-11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F98F-CF50-4398-A2A9-CF15E81849B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5105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3F7-96CD-4E26-AA0F-4773F2314DA9}" type="datetimeFigureOut">
              <a:rPr lang="lt-LT" smtClean="0"/>
              <a:t>2019-12-11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F98F-CF50-4398-A2A9-CF15E81849B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0396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3F7-96CD-4E26-AA0F-4773F2314DA9}" type="datetimeFigureOut">
              <a:rPr lang="lt-LT" smtClean="0"/>
              <a:t>2019-12-11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F98F-CF50-4398-A2A9-CF15E81849B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4301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3F7-96CD-4E26-AA0F-4773F2314DA9}" type="datetimeFigureOut">
              <a:rPr lang="lt-LT" smtClean="0"/>
              <a:t>2019-12-11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F98F-CF50-4398-A2A9-CF15E81849B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5669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3F7-96CD-4E26-AA0F-4773F2314DA9}" type="datetimeFigureOut">
              <a:rPr lang="lt-LT" smtClean="0"/>
              <a:t>2019-12-11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F98F-CF50-4398-A2A9-CF15E81849B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041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3F7-96CD-4E26-AA0F-4773F2314DA9}" type="datetimeFigureOut">
              <a:rPr lang="lt-LT" smtClean="0"/>
              <a:t>2019-12-11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F98F-CF50-4398-A2A9-CF15E81849B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4146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F3F7-96CD-4E26-AA0F-4773F2314DA9}" type="datetimeFigureOut">
              <a:rPr lang="lt-LT" smtClean="0"/>
              <a:t>2019-12-11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F98F-CF50-4398-A2A9-CF15E81849B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4063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BF3F7-96CD-4E26-AA0F-4773F2314DA9}" type="datetimeFigureOut">
              <a:rPr lang="lt-LT" smtClean="0"/>
              <a:t>2019-12-11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AF98F-CF50-4398-A2A9-CF15E81849B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1765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616633"/>
            <a:ext cx="9144000" cy="2387600"/>
          </a:xfrm>
        </p:spPr>
        <p:txBody>
          <a:bodyPr>
            <a:normAutofit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dirty="0"/>
              <a:t> </a:t>
            </a:r>
          </a:p>
        </p:txBody>
      </p:sp>
      <p:sp>
        <p:nvSpPr>
          <p:cNvPr id="7" name="Antrinis pavadinimas 6"/>
          <p:cNvSpPr>
            <a:spLocks noGrp="1"/>
          </p:cNvSpPr>
          <p:nvPr>
            <p:ph type="subTitle" idx="1"/>
          </p:nvPr>
        </p:nvSpPr>
        <p:spPr>
          <a:xfrm>
            <a:off x="1109472" y="1616633"/>
            <a:ext cx="9558528" cy="4845127"/>
          </a:xfrm>
        </p:spPr>
        <p:txBody>
          <a:bodyPr>
            <a:normAutofit/>
          </a:bodyPr>
          <a:lstStyle/>
          <a:p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Samprotavimas mokyklinėje matematikoje</a:t>
            </a: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Rimas Norvaiša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gruodžio 11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00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1982 metai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Kitame 1982 metų vadovėlio skyrelyje formuluojamos laipsnio su sveikuoju rodikliu savybės.  </a:t>
            </a:r>
            <a:endParaRPr lang="lt-LT" dirty="0" smtClean="0"/>
          </a:p>
          <a:p>
            <a:r>
              <a:rPr lang="en-US" dirty="0"/>
              <a:t>S</a:t>
            </a:r>
            <a:r>
              <a:rPr lang="lt-LT" dirty="0" err="1" smtClean="0"/>
              <a:t>avybių</a:t>
            </a:r>
            <a:r>
              <a:rPr lang="lt-LT" dirty="0" smtClean="0"/>
              <a:t> </a:t>
            </a:r>
            <a:r>
              <a:rPr lang="lt-LT" b="1" dirty="0"/>
              <a:t>įrodymas</a:t>
            </a:r>
            <a:r>
              <a:rPr lang="lt-LT" dirty="0"/>
              <a:t> iliustruojamas atvejais, kai laipsnio rodikliai yra konkretūs skaičiai. </a:t>
            </a:r>
            <a:endParaRPr lang="lt-LT" dirty="0" smtClean="0"/>
          </a:p>
          <a:p>
            <a:r>
              <a:rPr lang="lt-LT" dirty="0" smtClean="0"/>
              <a:t>Be </a:t>
            </a:r>
            <a:r>
              <a:rPr lang="lt-LT" dirty="0"/>
              <a:t>to, parodoma, kad ankstesnis laipsnio apibrėžimas yra būtinas jei norime šių savybių. </a:t>
            </a:r>
            <a:endParaRPr lang="lt-LT" dirty="0" smtClean="0"/>
          </a:p>
          <a:p>
            <a:r>
              <a:rPr lang="lt-LT" dirty="0" smtClean="0"/>
              <a:t>Tuo </a:t>
            </a:r>
            <a:r>
              <a:rPr lang="lt-LT" dirty="0"/>
              <a:t>būdu </a:t>
            </a:r>
            <a:r>
              <a:rPr lang="en-US" dirty="0"/>
              <a:t>1982 </a:t>
            </a:r>
            <a:r>
              <a:rPr lang="lt-LT" dirty="0"/>
              <a:t>metų vadovėlyje </a:t>
            </a:r>
            <a:r>
              <a:rPr lang="lt-LT" dirty="0" smtClean="0"/>
              <a:t>aiškinami </a:t>
            </a:r>
            <a:r>
              <a:rPr lang="lt-LT" dirty="0"/>
              <a:t>pagrindiniai matematinio samprotavimo elementai.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39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1999 metai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lt-LT" dirty="0"/>
                  <a:t>1999 metų vadovėlyje apie laipsnio su sveikuoju neigiamuoju rodikliu prasmę neužsimenama. </a:t>
                </a:r>
                <a:endParaRPr lang="lt-LT" dirty="0" smtClean="0"/>
              </a:p>
              <a:p>
                <a:r>
                  <a:rPr lang="lt-LT" dirty="0" smtClean="0"/>
                  <a:t>Bet </a:t>
                </a:r>
                <a:r>
                  <a:rPr lang="lt-LT" dirty="0"/>
                  <a:t>laipsnių su natūraliuoju rodikliu dalybos savybė konkretiems skaičiams naudojama motyvuoti </a:t>
                </a:r>
                <a:r>
                  <a:rPr lang="lt-LT" b="1" dirty="0"/>
                  <a:t>susitarimą</a:t>
                </a:r>
                <a:r>
                  <a:rPr lang="lt-LT" dirty="0"/>
                  <a:t>: </a:t>
                </a:r>
                <a:endParaRPr lang="en-US" dirty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lt-LT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lt-LT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,  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≠0)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lt-LT" dirty="0"/>
                  <a:t>Čia ir kitose vadovėlio vietose žodis ,,apibrėžimas“ neminimas.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455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1999 metai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Laipsnio </a:t>
            </a:r>
            <a:r>
              <a:rPr lang="lt-LT" dirty="0"/>
              <a:t>su sveikuoju rodikliu savybės formuluojamos kitame to paties vadovėlio skyrelyje. </a:t>
            </a:r>
            <a:endParaRPr lang="lt-LT" dirty="0" smtClean="0"/>
          </a:p>
          <a:p>
            <a:r>
              <a:rPr lang="lt-LT" dirty="0" smtClean="0"/>
              <a:t>Tačiau </a:t>
            </a:r>
            <a:r>
              <a:rPr lang="lt-LT" dirty="0"/>
              <a:t>apie jokius </a:t>
            </a:r>
            <a:r>
              <a:rPr lang="lt-LT" dirty="0" err="1"/>
              <a:t>įrodymus</a:t>
            </a:r>
            <a:r>
              <a:rPr lang="lt-LT" dirty="0"/>
              <a:t> neužsimenama. </a:t>
            </a:r>
            <a:endParaRPr lang="lt-LT" dirty="0" smtClean="0"/>
          </a:p>
          <a:p>
            <a:r>
              <a:rPr lang="lt-LT" dirty="0" smtClean="0"/>
              <a:t>Vietoje </a:t>
            </a:r>
            <a:r>
              <a:rPr lang="lt-LT" dirty="0"/>
              <a:t>jų, prieš formuluojant savybes, jos </a:t>
            </a:r>
            <a:r>
              <a:rPr lang="lt-LT" b="1" dirty="0"/>
              <a:t>iliustruojamos</a:t>
            </a:r>
            <a:r>
              <a:rPr lang="lt-LT" dirty="0"/>
              <a:t> pavyzdžiais su konkrečiais skaičiais.  </a:t>
            </a:r>
            <a:endParaRPr lang="lt-LT" dirty="0" smtClean="0"/>
          </a:p>
          <a:p>
            <a:r>
              <a:rPr lang="lt-LT" dirty="0" smtClean="0"/>
              <a:t>Tie </a:t>
            </a:r>
            <a:r>
              <a:rPr lang="lt-LT" dirty="0"/>
              <a:t>pavyzdžiai pateikiami taip lyg būtų savybių pagrindimai.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081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2013 metai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lt-LT" dirty="0"/>
                  <a:t>2013 metų vadovėlio temos ,,laipsnis su sveikuoju rodikliu“ dėstymas pradedamas klausimu: ,,Kaip </a:t>
                </a:r>
                <a:r>
                  <a:rPr lang="lt-LT" b="1" dirty="0"/>
                  <a:t>apskaičiuoti</a:t>
                </a:r>
                <a:r>
                  <a:rPr lang="lt-LT" dirty="0"/>
                  <a:t> reikšmę laipsnio, kurio rodiklis yra </a:t>
                </a:r>
                <a:r>
                  <a:rPr lang="lt-LT" i="1" dirty="0"/>
                  <a:t>neteigiamas</a:t>
                </a:r>
                <a:r>
                  <a:rPr lang="lt-LT" dirty="0"/>
                  <a:t> sveikasis skaičius?“ </a:t>
                </a:r>
                <a:endParaRPr lang="lt-LT" dirty="0" smtClean="0"/>
              </a:p>
              <a:p>
                <a:r>
                  <a:rPr lang="lt-LT" dirty="0" smtClean="0"/>
                  <a:t>Šiuo </a:t>
                </a:r>
                <a:r>
                  <a:rPr lang="lt-LT" dirty="0"/>
                  <a:t>atveju kalbama ne apie prasmę ir ne apie susitarimą, bet apie skaičiavimą. </a:t>
                </a:r>
                <a:endParaRPr lang="lt-LT" dirty="0" smtClean="0"/>
              </a:p>
              <a:p>
                <a:r>
                  <a:rPr lang="lt-LT" dirty="0" smtClean="0"/>
                  <a:t>Į </a:t>
                </a:r>
                <a:r>
                  <a:rPr lang="lt-LT" dirty="0"/>
                  <a:t>klausimą atsakoma formule</a:t>
                </a:r>
                <a:endParaRPr lang="en-US" dirty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lt-LT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lt-LT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= 1  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≠0)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lt-LT" dirty="0" smtClean="0"/>
              </a:p>
              <a:p>
                <a:r>
                  <a:rPr lang="lt-LT" dirty="0" smtClean="0"/>
                  <a:t>Toliau </a:t>
                </a:r>
                <a:r>
                  <a:rPr lang="lt-LT" dirty="0"/>
                  <a:t>ši formulė komentuojama kai </a:t>
                </a:r>
                <a:r>
                  <a:rPr lang="lt-LT" i="1" dirty="0"/>
                  <a:t>a</a:t>
                </a:r>
                <a:r>
                  <a:rPr lang="lt-LT" dirty="0"/>
                  <a:t> = 2. Siūloma pastebėti, kad teigiamam laipsnio rodikliui mažėjant vienetu, laipsnio reikšmė sumažėja </a:t>
                </a:r>
                <a:r>
                  <a:rPr lang="lt-LT" dirty="0" smtClean="0"/>
                  <a:t>dvigubai:</a:t>
                </a:r>
              </a:p>
              <a:p>
                <a:pPr algn="ctr"/>
                <a:r>
                  <a:rPr lang="lt-LT" dirty="0" smtClean="0"/>
                  <a:t>          </a:t>
                </a:r>
                <a:r>
                  <a:rPr lang="en-US" dirty="0"/>
                  <a:t>2</a:t>
                </a:r>
                <a:r>
                  <a:rPr lang="en-US" baseline="30000" dirty="0"/>
                  <a:t>3</a:t>
                </a:r>
                <a:r>
                  <a:rPr lang="en-US" dirty="0"/>
                  <a:t> = 8,   2</a:t>
                </a:r>
                <a:r>
                  <a:rPr lang="en-US" baseline="30000" dirty="0"/>
                  <a:t>2</a:t>
                </a:r>
                <a:r>
                  <a:rPr lang="en-US" dirty="0"/>
                  <a:t> = 4,  2</a:t>
                </a:r>
                <a:r>
                  <a:rPr lang="en-US" baseline="30000" dirty="0"/>
                  <a:t>1</a:t>
                </a:r>
                <a:r>
                  <a:rPr lang="en-US" dirty="0"/>
                  <a:t> = 2.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6120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2013 metai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lt-LT" dirty="0"/>
                  <a:t>Toliau rašoma:  ,,Vadinasi </a:t>
                </a:r>
                <a:endParaRPr lang="en-US" dirty="0"/>
              </a:p>
              <a:p>
                <a:pPr lvl="0"/>
                <a:r>
                  <a:rPr lang="lt-LT" dirty="0"/>
                  <a:t>laipsnio </a:t>
                </a:r>
                <a:r>
                  <a:rPr lang="en-US" dirty="0"/>
                  <a:t>2</a:t>
                </a:r>
                <a:r>
                  <a:rPr lang="en-US" baseline="30000" dirty="0"/>
                  <a:t>0</a:t>
                </a:r>
                <a:r>
                  <a:rPr lang="en-US" dirty="0"/>
                  <a:t> </a:t>
                </a:r>
                <a:r>
                  <a:rPr lang="lt-LT" dirty="0"/>
                  <a:t>reikšmę gausime </a:t>
                </a:r>
                <a:r>
                  <a:rPr lang="en-US" dirty="0"/>
                  <a:t>2</a:t>
                </a:r>
                <a:r>
                  <a:rPr lang="en-US" baseline="30000" dirty="0"/>
                  <a:t>1</a:t>
                </a:r>
                <a:r>
                  <a:rPr lang="en-US" dirty="0"/>
                  <a:t> </a:t>
                </a:r>
                <a:r>
                  <a:rPr lang="lt-LT" dirty="0"/>
                  <a:t>padaliję iš</a:t>
                </a:r>
                <a:r>
                  <a:rPr lang="en-US" dirty="0"/>
                  <a:t> 2;  </a:t>
                </a:r>
              </a:p>
              <a:p>
                <a:pPr lvl="0"/>
                <a:r>
                  <a:rPr lang="lt-LT" dirty="0"/>
                  <a:t>laipsnio </a:t>
                </a:r>
                <a:r>
                  <a:rPr lang="en-US" dirty="0"/>
                  <a:t>2</a:t>
                </a:r>
                <a:r>
                  <a:rPr lang="en-US" baseline="30000" dirty="0"/>
                  <a:t>-1</a:t>
                </a:r>
                <a:r>
                  <a:rPr lang="en-US" dirty="0"/>
                  <a:t> </a:t>
                </a:r>
                <a:r>
                  <a:rPr lang="lt-LT" dirty="0"/>
                  <a:t>reikšmę gausime </a:t>
                </a:r>
                <a:r>
                  <a:rPr lang="en-US" dirty="0"/>
                  <a:t>2</a:t>
                </a:r>
                <a:r>
                  <a:rPr lang="en-US" baseline="30000" dirty="0"/>
                  <a:t>0</a:t>
                </a:r>
                <a:r>
                  <a:rPr lang="en-US" dirty="0"/>
                  <a:t> </a:t>
                </a:r>
                <a:r>
                  <a:rPr lang="lt-LT" dirty="0"/>
                  <a:t>padaliję iš</a:t>
                </a:r>
                <a:r>
                  <a:rPr lang="en-US" dirty="0"/>
                  <a:t> 2;</a:t>
                </a:r>
              </a:p>
              <a:p>
                <a:pPr lvl="0"/>
                <a:r>
                  <a:rPr lang="lt-LT" dirty="0"/>
                  <a:t>laipsnio </a:t>
                </a:r>
                <a:r>
                  <a:rPr lang="en-US" dirty="0"/>
                  <a:t>2</a:t>
                </a:r>
                <a:r>
                  <a:rPr lang="en-US" baseline="30000" dirty="0"/>
                  <a:t>-2</a:t>
                </a:r>
                <a:r>
                  <a:rPr lang="en-US" dirty="0"/>
                  <a:t> </a:t>
                </a:r>
                <a:r>
                  <a:rPr lang="lt-LT" dirty="0"/>
                  <a:t>reikšmę gausime </a:t>
                </a:r>
                <a:r>
                  <a:rPr lang="en-US" dirty="0"/>
                  <a:t>2</a:t>
                </a:r>
                <a:r>
                  <a:rPr lang="en-US" baseline="30000" dirty="0"/>
                  <a:t>-1</a:t>
                </a:r>
                <a:r>
                  <a:rPr lang="en-US" dirty="0"/>
                  <a:t> </a:t>
                </a:r>
                <a:r>
                  <a:rPr lang="lt-LT" dirty="0"/>
                  <a:t>padaliję iš</a:t>
                </a:r>
                <a:r>
                  <a:rPr lang="en-US" dirty="0"/>
                  <a:t> 2 </a:t>
                </a:r>
                <a:r>
                  <a:rPr lang="en-US" dirty="0" err="1"/>
                  <a:t>ir</a:t>
                </a:r>
                <a:r>
                  <a:rPr lang="en-US" dirty="0"/>
                  <a:t> t.t..”</a:t>
                </a:r>
              </a:p>
              <a:p>
                <a:r>
                  <a:rPr lang="lt-LT" dirty="0"/>
                  <a:t>1982 metų vadovėlyje naudota apibrėžimo motyvacija šiame vadovėlyje tampa formulės savotišku pateisinimu. </a:t>
                </a:r>
                <a:endParaRPr lang="lt-LT" dirty="0" smtClean="0"/>
              </a:p>
              <a:p>
                <a:r>
                  <a:rPr lang="lt-LT" dirty="0" smtClean="0"/>
                  <a:t>Mokinys </a:t>
                </a:r>
                <a:r>
                  <a:rPr lang="lt-LT" dirty="0"/>
                  <a:t>tokį pateikimą gali suprasti, kad laipsnių su teigiamais rodikliais savybė</a:t>
                </a:r>
                <a:endParaRPr lang="en-US" dirty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lt-LT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lt-LT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   </a:t>
                </a:r>
                <a:r>
                  <a:rPr lang="en-US" i="1" dirty="0"/>
                  <a:t>m</a:t>
                </a:r>
                <a:r>
                  <a:rPr lang="en-US" dirty="0"/>
                  <a:t> = 2,3,….</a:t>
                </a:r>
              </a:p>
              <a:p>
                <a:r>
                  <a:rPr lang="lt-LT" dirty="0"/>
                  <a:t>galioja  kai </a:t>
                </a:r>
                <a:r>
                  <a:rPr lang="lt-LT" i="1" dirty="0"/>
                  <a:t>m</a:t>
                </a:r>
                <a:r>
                  <a:rPr lang="lt-LT" dirty="0"/>
                  <a:t> = 1,0,-1,... ir turi tą patį statusą. 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255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2013 metai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/>
              <a:t>Kitame 2013 metų vadovėlio skyrelyje formuluojamos laipsnių su sveikaisiais rodikliais savybės su vieninteliu prierašu: </a:t>
            </a:r>
            <a:endParaRPr lang="lt-LT" dirty="0" smtClean="0"/>
          </a:p>
          <a:p>
            <a:pPr algn="ctr"/>
            <a:r>
              <a:rPr lang="lt-LT" dirty="0" smtClean="0"/>
              <a:t>,,</a:t>
            </a:r>
            <a:r>
              <a:rPr lang="lt-LT" dirty="0"/>
              <a:t>Laipsnių su natūraliaisiais rodikliais savybės tinka ir laipsniams su sveikaisiais rodikliais“. </a:t>
            </a:r>
            <a:endParaRPr lang="lt-LT" dirty="0" smtClean="0"/>
          </a:p>
          <a:p>
            <a:pPr algn="ctr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08515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Vadovėlių apžvalgos apibendrinimas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/>
              <a:t>Paskutinės laidos vadovėliuose dominuoja didelis kiekiai (šimtai) pratimų, kuriems atlikti pakanka žinoti vieną procedūrą. </a:t>
            </a:r>
            <a:endParaRPr lang="lt-LT" dirty="0" smtClean="0"/>
          </a:p>
          <a:p>
            <a:r>
              <a:rPr lang="lt-LT" dirty="0" smtClean="0"/>
              <a:t>Užduotys </a:t>
            </a:r>
            <a:r>
              <a:rPr lang="lt-LT" dirty="0"/>
              <a:t>skirtos įsisavinti procedūras </a:t>
            </a:r>
            <a:r>
              <a:rPr lang="lt-LT" dirty="0" smtClean="0"/>
              <a:t>ir naudojami </a:t>
            </a:r>
            <a:r>
              <a:rPr lang="lt-LT" dirty="0"/>
              <a:t>realaus gyvenimo kontekstiniai uždaviniai. </a:t>
            </a:r>
            <a:endParaRPr lang="lt-LT" dirty="0" smtClean="0"/>
          </a:p>
          <a:p>
            <a:r>
              <a:rPr lang="lt-LT" dirty="0" smtClean="0"/>
              <a:t>Viename </a:t>
            </a:r>
            <a:r>
              <a:rPr lang="lt-LT" dirty="0"/>
              <a:t>populiariausiame vadovėlyje iš maždaug 800 užduočių tik 8 reikalauja mąstymo. </a:t>
            </a:r>
            <a:endParaRPr lang="lt-LT" dirty="0" smtClean="0"/>
          </a:p>
          <a:p>
            <a:r>
              <a:rPr lang="lt-LT" dirty="0" smtClean="0"/>
              <a:t>Šių </a:t>
            </a:r>
            <a:r>
              <a:rPr lang="lt-LT" dirty="0"/>
              <a:t>pratimų </a:t>
            </a:r>
            <a:r>
              <a:rPr lang="lt-LT" dirty="0" smtClean="0"/>
              <a:t>pobūdis, </a:t>
            </a:r>
            <a:r>
              <a:rPr lang="lt-LT" dirty="0"/>
              <a:t>paaiškinimų ignoravimas </a:t>
            </a:r>
            <a:r>
              <a:rPr lang="lt-LT" dirty="0" smtClean="0"/>
              <a:t>bei </a:t>
            </a:r>
            <a:r>
              <a:rPr lang="lt-LT" dirty="0"/>
              <a:t>skaičiavimų sureikšminimas leidžia priskirti mūsų mokyklinę matematiką administracinės-komercinės matematikos kategorijai.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52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Kokia mokyklinė matematika galėtų būti?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lt-LT" dirty="0"/>
              <a:t>Daugelio šalių matematikos mokymas buvo ir tebėra orientuotas į gabiausius vaikus. </a:t>
            </a:r>
            <a:endParaRPr lang="lt-LT" dirty="0" smtClean="0"/>
          </a:p>
          <a:p>
            <a:r>
              <a:rPr lang="lt-LT" dirty="0" smtClean="0"/>
              <a:t>Tai </a:t>
            </a:r>
            <a:r>
              <a:rPr lang="lt-LT" dirty="0"/>
              <a:t>paaiškinama tuo, kad nebuvo poreikio daugumai žmonių išmanyti matematinę galvoseną, ar bent šiek tiek nutuokti apie ją. </a:t>
            </a:r>
            <a:endParaRPr lang="lt-LT" dirty="0" smtClean="0"/>
          </a:p>
          <a:p>
            <a:r>
              <a:rPr lang="lt-LT" dirty="0" smtClean="0"/>
              <a:t>Pastaraisiais </a:t>
            </a:r>
            <a:r>
              <a:rPr lang="lt-LT" dirty="0"/>
              <a:t>dešimtmečiais šis požiūris keičiasi. </a:t>
            </a:r>
          </a:p>
          <a:p>
            <a:r>
              <a:rPr lang="lt-LT" dirty="0" smtClean="0"/>
              <a:t>Mokyklinės </a:t>
            </a:r>
            <a:r>
              <a:rPr lang="lt-LT" dirty="0"/>
              <a:t>matematikos tyrimai vis daugiau dėmesio skiria kūrimui tokio mokyklinės matematikos turinio, kuris išsaugotų esminius matematikos bruožus ir būtų pritaikytas eilinio vaiko kognityviniams gebėjimams. </a:t>
            </a:r>
            <a:endParaRPr lang="lt-LT" dirty="0" smtClean="0"/>
          </a:p>
          <a:p>
            <a:r>
              <a:rPr lang="lt-LT" dirty="0" smtClean="0"/>
              <a:t>Požiūrio </a:t>
            </a:r>
            <a:r>
              <a:rPr lang="lt-LT" dirty="0"/>
              <a:t>pasikeitimą iliustruoja EBPO veikla matematinio švietimo srityje ir numatyti pakeitimai PISA </a:t>
            </a:r>
            <a:r>
              <a:rPr lang="en-US" dirty="0"/>
              <a:t>2021 </a:t>
            </a:r>
            <a:r>
              <a:rPr lang="en-US" dirty="0" err="1"/>
              <a:t>tyrime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97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Kokia mokyklinė matematika galėtų būti?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Ketvirtadalis užduočių būsimame PISA 2021 tyrime bus pagrįstos matematiniu samprotavimu.  </a:t>
            </a:r>
            <a:endParaRPr lang="lt-LT" dirty="0" smtClean="0"/>
          </a:p>
          <a:p>
            <a:r>
              <a:rPr lang="lt-LT" dirty="0" smtClean="0"/>
              <a:t>Joms </a:t>
            </a:r>
            <a:r>
              <a:rPr lang="lt-LT" dirty="0"/>
              <a:t>atlikti  reikalingos tokios matematikos žinios, kurias suteikia filosofinės matematikos bruožai ir nepakanka komercinės-administracinės matematikos bruožų. </a:t>
            </a:r>
            <a:endParaRPr lang="lt-LT" dirty="0" smtClean="0"/>
          </a:p>
          <a:p>
            <a:r>
              <a:rPr lang="lt-LT" dirty="0" smtClean="0"/>
              <a:t>Mūsų </a:t>
            </a:r>
            <a:r>
              <a:rPr lang="lt-LT" dirty="0"/>
              <a:t>mokyklinė matematika buvo ir tebėra keičiama priešinga kryptimi: filosofinės matematikos bruožai keičiami komercinės-administracinės matematikos bruožais.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60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Matematinis samprotavimas mokykloje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kiekviena sąvoka yra apibrėži</a:t>
            </a:r>
            <a:r>
              <a:rPr lang="en-US" dirty="0"/>
              <a:t>a</a:t>
            </a:r>
            <a:r>
              <a:rPr lang="lt-LT" dirty="0" err="1"/>
              <a:t>ma</a:t>
            </a:r>
            <a:r>
              <a:rPr lang="lt-LT" dirty="0"/>
              <a:t>;</a:t>
            </a:r>
          </a:p>
          <a:p>
            <a:r>
              <a:rPr lang="lt-LT" dirty="0"/>
              <a:t>- kiekvienas teiginys yra nedviprasmiškas ir formuluojamas taip, kad būtų aišku, kas yra žinoma ir kas nėra žinoma;</a:t>
            </a:r>
          </a:p>
          <a:p>
            <a:r>
              <a:rPr lang="lt-LT" dirty="0"/>
              <a:t>- kiekvienas teiginys yra pagrindžiamas logiškai taisyklingu samprotavimu;</a:t>
            </a:r>
          </a:p>
          <a:p>
            <a:r>
              <a:rPr lang="lt-LT" dirty="0"/>
              <a:t>- kiekviena nauja sąvoka formuojama turimų žinių pagrindu ir yra naujų žinių struktūros dalimi;</a:t>
            </a:r>
          </a:p>
          <a:p>
            <a:r>
              <a:rPr lang="lt-LT" dirty="0"/>
              <a:t>- matematikos žinios yra orientuotos į tikslą ir sprendžia kurią nors problemą.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Planas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Kokia mokyklinė matematika dabar?</a:t>
            </a:r>
            <a:endParaRPr lang="en-US" dirty="0" smtClean="0"/>
          </a:p>
          <a:p>
            <a:r>
              <a:rPr lang="lt-LT" dirty="0" smtClean="0"/>
              <a:t>Žvilgsnis į matematikos vadovėlius.</a:t>
            </a:r>
          </a:p>
          <a:p>
            <a:r>
              <a:rPr lang="lt-LT" dirty="0" smtClean="0"/>
              <a:t>Kokia mokyklinė matematika galėtų būti?</a:t>
            </a:r>
          </a:p>
          <a:p>
            <a:r>
              <a:rPr lang="lt-LT" dirty="0" smtClean="0"/>
              <a:t>Matematikų vaidmuo rengiant mokytojus.</a:t>
            </a:r>
          </a:p>
          <a:p>
            <a:r>
              <a:rPr lang="lt-LT" dirty="0" smtClean="0"/>
              <a:t>Matematinis samprotavimas mokykloje.</a:t>
            </a:r>
          </a:p>
          <a:p>
            <a:r>
              <a:rPr lang="lt-LT" dirty="0" smtClean="0"/>
              <a:t>Įrodymas pradinėse klasėse.</a:t>
            </a:r>
          </a:p>
          <a:p>
            <a:r>
              <a:rPr lang="lt-LT" dirty="0" smtClean="0"/>
              <a:t>Loginė implikacija mokykloje.</a:t>
            </a:r>
          </a:p>
          <a:p>
            <a:r>
              <a:rPr lang="lt-LT" dirty="0"/>
              <a:t>Aibės sąvoka mokykloje.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53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EBPO požiūris į mokyklinės matematikos turinį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6" y="1542473"/>
            <a:ext cx="8026400" cy="5107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7563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2030 </a:t>
            </a:r>
            <a:r>
              <a:rPr lang="en-US" i="1" dirty="0"/>
              <a:t>Curriculum Analysis Planning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EBPO planuoja </a:t>
            </a:r>
            <a:r>
              <a:rPr lang="en-US" dirty="0"/>
              <a:t>2030 </a:t>
            </a:r>
            <a:r>
              <a:rPr lang="lt-LT" dirty="0"/>
              <a:t>metams parengti pasaulio šalių matematikos turinio programų (</a:t>
            </a:r>
            <a:r>
              <a:rPr lang="lt-LT" i="1" dirty="0"/>
              <a:t>curriculum</a:t>
            </a:r>
            <a:r>
              <a:rPr lang="lt-LT" dirty="0"/>
              <a:t>) analizę, kurioje atsispindėtų grynosios matematikos gylis. </a:t>
            </a:r>
          </a:p>
          <a:p>
            <a:r>
              <a:rPr lang="lt-LT" dirty="0"/>
              <a:t>Bus tiriamas </a:t>
            </a:r>
            <a:r>
              <a:rPr lang="en-US" dirty="0"/>
              <a:t>1-8 </a:t>
            </a:r>
            <a:r>
              <a:rPr lang="lt-LT" dirty="0"/>
              <a:t>klasių mokyklinės matematikos turinys. </a:t>
            </a:r>
          </a:p>
          <a:p>
            <a:endParaRPr lang="lt-LT" dirty="0"/>
          </a:p>
          <a:p>
            <a:r>
              <a:rPr lang="lt-LT" dirty="0"/>
              <a:t>Tas pats bus daroma su </a:t>
            </a:r>
            <a:r>
              <a:rPr lang="en-US" dirty="0"/>
              <a:t>7-8 </a:t>
            </a:r>
            <a:r>
              <a:rPr lang="lt-LT" dirty="0"/>
              <a:t>klasių matematikos vadovėliais.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39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EBPO studija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i="1" dirty="0"/>
              <a:t>Equations and Inequalities: Making Mathematics Accessible to All</a:t>
            </a:r>
            <a:r>
              <a:rPr lang="en-US" dirty="0"/>
              <a:t>” </a:t>
            </a:r>
            <a:r>
              <a:rPr lang="lt-LT" dirty="0"/>
              <a:t>publikuota 2016 birželio 20 d. </a:t>
            </a:r>
          </a:p>
          <a:p>
            <a:r>
              <a:rPr lang="lt-LT" dirty="0"/>
              <a:t>Šioje studijoje </a:t>
            </a:r>
            <a:r>
              <a:rPr lang="en-US" dirty="0" err="1"/>
              <a:t>pateikti</a:t>
            </a:r>
            <a:r>
              <a:rPr lang="en-US" dirty="0"/>
              <a:t> </a:t>
            </a:r>
            <a:r>
              <a:rPr lang="en-US" dirty="0" err="1"/>
              <a:t>rezultatai</a:t>
            </a:r>
            <a:r>
              <a:rPr lang="en-US" dirty="0"/>
              <a:t> </a:t>
            </a:r>
            <a:r>
              <a:rPr lang="en-US" dirty="0" err="1"/>
              <a:t>tiriant</a:t>
            </a:r>
            <a:r>
              <a:rPr lang="en-US" dirty="0"/>
              <a:t> </a:t>
            </a:r>
            <a:r>
              <a:rPr lang="en-US" dirty="0" err="1"/>
              <a:t>grynosios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taikomosios</a:t>
            </a:r>
            <a:r>
              <a:rPr lang="en-US" dirty="0"/>
              <a:t> </a:t>
            </a:r>
            <a:r>
              <a:rPr lang="en-US" dirty="0" err="1"/>
              <a:t>matematikos</a:t>
            </a:r>
            <a:r>
              <a:rPr lang="en-US" dirty="0"/>
              <a:t> </a:t>
            </a:r>
            <a:r>
              <a:rPr lang="lt-LT" dirty="0"/>
              <a:t>į</a:t>
            </a:r>
            <a:r>
              <a:rPr lang="en-US" dirty="0"/>
              <a:t>takas</a:t>
            </a:r>
            <a:r>
              <a:rPr lang="lt-LT" dirty="0"/>
              <a:t> mokinių pasiekimams.</a:t>
            </a:r>
            <a:r>
              <a:rPr lang="en-US" dirty="0"/>
              <a:t>  </a:t>
            </a:r>
          </a:p>
          <a:p>
            <a:r>
              <a:rPr lang="lt-LT" dirty="0"/>
              <a:t>Parodysiu tik vieną grafiką.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64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Matematinis raštingumas ir </a:t>
            </a:r>
            <a:br>
              <a:rPr lang="lt-LT" dirty="0"/>
            </a:br>
            <a:r>
              <a:rPr lang="lt-LT" dirty="0"/>
              <a:t>taikomoji matematika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91" y="1690688"/>
            <a:ext cx="8599054" cy="4959494"/>
          </a:xfrm>
        </p:spPr>
      </p:pic>
    </p:spTree>
    <p:extLst>
      <p:ext uri="{BB962C8B-B14F-4D97-AF65-F5344CB8AC3E}">
        <p14:creationId xmlns:p14="http://schemas.microsoft.com/office/powerpoint/2010/main" val="1453404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Taikomosios</a:t>
            </a:r>
            <a:r>
              <a:rPr lang="en-US" dirty="0"/>
              <a:t> </a:t>
            </a:r>
            <a:r>
              <a:rPr lang="en-US" dirty="0" err="1"/>
              <a:t>matematikos</a:t>
            </a:r>
            <a:r>
              <a:rPr lang="en-US" dirty="0"/>
              <a:t> </a:t>
            </a:r>
            <a:r>
              <a:rPr lang="en-US" dirty="0" err="1"/>
              <a:t>indeksas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Mokinių pažintis su taikomąja matematika matuojama jų deklaruota (PISA </a:t>
            </a:r>
            <a:r>
              <a:rPr lang="en-US" dirty="0"/>
              <a:t>2012) </a:t>
            </a:r>
            <a:r>
              <a:rPr lang="lt-LT" dirty="0"/>
              <a:t>patirtimi atitinkamomis matematikos užduotimis, kurios sprendžiamos pamokų metu mokykloje. </a:t>
            </a:r>
          </a:p>
          <a:p>
            <a:r>
              <a:rPr lang="lt-LT" dirty="0"/>
              <a:t>Ši patirtis įvertinama indeksu vadinama normuota skale (jos nuliu yra OECD vidurkis, o standartinis nuokrypis lygus vienam).</a:t>
            </a:r>
          </a:p>
          <a:p>
            <a:r>
              <a:rPr lang="lt-LT" dirty="0"/>
              <a:t>Analogiškas grafikas grynosios matematikos indeksui yra tiesė.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85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Lietuvos atvejis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lt-LT" dirty="0" err="1"/>
              <a:t>ažinties</a:t>
            </a:r>
            <a:r>
              <a:rPr lang="lt-LT" dirty="0"/>
              <a:t> su grynąja matematika indekso padidėjimas vienu vienetu, Lietuvos vidutinio moksleivio įvertinimą PISA pasiekimų skalėje padidina 36 taškais. </a:t>
            </a:r>
            <a:endParaRPr lang="en-US" dirty="0"/>
          </a:p>
          <a:p>
            <a:r>
              <a:rPr lang="en-US" dirty="0"/>
              <a:t>P</a:t>
            </a:r>
            <a:r>
              <a:rPr lang="lt-LT" dirty="0" err="1"/>
              <a:t>ažinties</a:t>
            </a:r>
            <a:r>
              <a:rPr lang="lt-LT" dirty="0"/>
              <a:t> su taikomąja matematika indekso padidėjimas vienu vienetu, Lietuvos vidutinio moksleivio įvertinimą PISA pasiekimų skalėje padidina tik 8 taškais.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38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Mokyklinė matematika mokytojams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Norėdami padėti mokytojams mokyti ne tik komercinę-administracinę matematiką, turime suteikti specialių matematikos žinių tenkinančių šias sąlygas:</a:t>
            </a:r>
          </a:p>
          <a:p>
            <a:r>
              <a:rPr lang="lt-LT" dirty="0" smtClean="0"/>
              <a:t>(A) Jos turi būti tiesiogiai susijusios su mokymu, </a:t>
            </a:r>
            <a:r>
              <a:rPr lang="lt-LT" dirty="0" err="1" smtClean="0"/>
              <a:t>t.y</a:t>
            </a:r>
            <a:r>
              <a:rPr lang="lt-LT" dirty="0" smtClean="0"/>
              <a:t>. jos netūrėtų būti tolimos mokyklinės matematikos turiniui.</a:t>
            </a:r>
            <a:endParaRPr lang="lt-LT" dirty="0"/>
          </a:p>
          <a:p>
            <a:r>
              <a:rPr lang="en-US" dirty="0" smtClean="0"/>
              <a:t>(</a:t>
            </a:r>
            <a:r>
              <a:rPr lang="lt-LT" dirty="0"/>
              <a:t>B</a:t>
            </a:r>
            <a:r>
              <a:rPr lang="en-US" dirty="0" smtClean="0"/>
              <a:t>)</a:t>
            </a:r>
            <a:r>
              <a:rPr lang="lt-LT" dirty="0" smtClean="0"/>
              <a:t> Jos turi būti suderintos su pagrindiniais matematikos principais.</a:t>
            </a:r>
            <a:r>
              <a:rPr lang="en-US" dirty="0" smtClean="0"/>
              <a:t> </a:t>
            </a:r>
            <a:endParaRPr lang="lt-LT" dirty="0" smtClean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33236" y="4608945"/>
            <a:ext cx="3094182" cy="1702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Komercinė-administracinė matematika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876800" y="4608945"/>
            <a:ext cx="2863273" cy="15680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Prasminga mokyklinė  matematika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146473" y="4608945"/>
            <a:ext cx="2909454" cy="1496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Akademinė matematika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376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Prasminga mokyklinė matematika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H.-H. </a:t>
            </a:r>
            <a:r>
              <a:rPr lang="lt-LT" dirty="0" err="1" smtClean="0"/>
              <a:t>Wu</a:t>
            </a:r>
            <a:r>
              <a:rPr lang="lt-LT" dirty="0" smtClean="0"/>
              <a:t>. </a:t>
            </a:r>
            <a:r>
              <a:rPr lang="lt-LT" dirty="0" err="1" smtClean="0"/>
              <a:t>Understanding</a:t>
            </a:r>
            <a:r>
              <a:rPr lang="lt-LT" dirty="0" smtClean="0"/>
              <a:t> </a:t>
            </a:r>
            <a:r>
              <a:rPr lang="lt-LT" dirty="0" err="1" smtClean="0"/>
              <a:t>Numbers</a:t>
            </a:r>
            <a:r>
              <a:rPr lang="lt-LT" dirty="0" smtClean="0"/>
              <a:t> </a:t>
            </a:r>
            <a:r>
              <a:rPr lang="lt-LT" dirty="0" err="1" smtClean="0"/>
              <a:t>in</a:t>
            </a:r>
            <a:r>
              <a:rPr lang="lt-LT" dirty="0" smtClean="0"/>
              <a:t> </a:t>
            </a:r>
            <a:r>
              <a:rPr lang="lt-LT" dirty="0" err="1" smtClean="0"/>
              <a:t>Elementary</a:t>
            </a:r>
            <a:r>
              <a:rPr lang="lt-LT" dirty="0" smtClean="0"/>
              <a:t> </a:t>
            </a:r>
            <a:r>
              <a:rPr lang="lt-LT" dirty="0" err="1" smtClean="0"/>
              <a:t>School</a:t>
            </a:r>
            <a:r>
              <a:rPr lang="lt-LT" dirty="0" smtClean="0"/>
              <a:t> </a:t>
            </a:r>
            <a:r>
              <a:rPr lang="lt-LT" dirty="0" err="1" smtClean="0"/>
              <a:t>mathematics</a:t>
            </a:r>
            <a:r>
              <a:rPr lang="lt-LT" dirty="0" smtClean="0"/>
              <a:t>. AMS, 2015.</a:t>
            </a:r>
          </a:p>
          <a:p>
            <a:r>
              <a:rPr lang="lt-LT" dirty="0" smtClean="0"/>
              <a:t>H.-H. </a:t>
            </a:r>
            <a:r>
              <a:rPr lang="lt-LT" dirty="0" err="1" smtClean="0"/>
              <a:t>Wu</a:t>
            </a:r>
            <a:r>
              <a:rPr lang="lt-LT" dirty="0" smtClean="0"/>
              <a:t>. </a:t>
            </a:r>
            <a:r>
              <a:rPr lang="lt-LT" dirty="0" err="1" smtClean="0"/>
              <a:t>Teaching</a:t>
            </a:r>
            <a:r>
              <a:rPr lang="lt-LT" dirty="0" smtClean="0"/>
              <a:t> </a:t>
            </a:r>
            <a:r>
              <a:rPr lang="lt-LT" dirty="0" err="1" smtClean="0"/>
              <a:t>School</a:t>
            </a:r>
            <a:r>
              <a:rPr lang="lt-LT" dirty="0" smtClean="0"/>
              <a:t> </a:t>
            </a:r>
            <a:r>
              <a:rPr lang="lt-LT" dirty="0" err="1" smtClean="0"/>
              <a:t>Mathematics</a:t>
            </a:r>
            <a:r>
              <a:rPr lang="lt-LT" dirty="0" smtClean="0"/>
              <a:t>: </a:t>
            </a:r>
            <a:r>
              <a:rPr lang="lt-LT" dirty="0" err="1" smtClean="0"/>
              <a:t>Pre</a:t>
            </a:r>
            <a:r>
              <a:rPr lang="lt-LT" dirty="0" smtClean="0"/>
              <a:t>-Algebra. AMS, 2016.</a:t>
            </a:r>
          </a:p>
          <a:p>
            <a:r>
              <a:rPr lang="lt-LT" dirty="0" smtClean="0"/>
              <a:t>H.-H. </a:t>
            </a:r>
            <a:r>
              <a:rPr lang="lt-LT" dirty="0" err="1" smtClean="0"/>
              <a:t>Wu</a:t>
            </a:r>
            <a:r>
              <a:rPr lang="lt-LT" dirty="0" smtClean="0"/>
              <a:t>. </a:t>
            </a:r>
            <a:r>
              <a:rPr lang="lt-LT" dirty="0" err="1" smtClean="0"/>
              <a:t>Teaching</a:t>
            </a:r>
            <a:r>
              <a:rPr lang="lt-LT" dirty="0" smtClean="0"/>
              <a:t> </a:t>
            </a:r>
            <a:r>
              <a:rPr lang="lt-LT" dirty="0" err="1"/>
              <a:t>S</a:t>
            </a:r>
            <a:r>
              <a:rPr lang="lt-LT" dirty="0" err="1" smtClean="0"/>
              <a:t>chool</a:t>
            </a:r>
            <a:r>
              <a:rPr lang="lt-LT" dirty="0" smtClean="0"/>
              <a:t> </a:t>
            </a:r>
            <a:r>
              <a:rPr lang="lt-LT" dirty="0" err="1"/>
              <a:t>M</a:t>
            </a:r>
            <a:r>
              <a:rPr lang="lt-LT" dirty="0" err="1" smtClean="0"/>
              <a:t>athematics</a:t>
            </a:r>
            <a:r>
              <a:rPr lang="lt-LT" dirty="0" smtClean="0"/>
              <a:t>: Algebra. AMS, 2016.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09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4734"/>
          </a:xfrm>
        </p:spPr>
        <p:txBody>
          <a:bodyPr/>
          <a:lstStyle/>
          <a:p>
            <a:pPr algn="ctr"/>
            <a:r>
              <a:rPr lang="en-US" dirty="0" smtClean="0"/>
              <a:t>H.-H. Wu. Algebra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51" y="1186248"/>
            <a:ext cx="10066638" cy="5593491"/>
          </a:xfrm>
        </p:spPr>
      </p:pic>
    </p:spTree>
    <p:extLst>
      <p:ext uri="{BB962C8B-B14F-4D97-AF65-F5344CB8AC3E}">
        <p14:creationId xmlns:p14="http://schemas.microsoft.com/office/powerpoint/2010/main" val="1931536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H.-H. Wu. Algebra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24" y="1809149"/>
            <a:ext cx="9181261" cy="4937640"/>
          </a:xfrm>
        </p:spPr>
      </p:pic>
    </p:spTree>
    <p:extLst>
      <p:ext uri="{BB962C8B-B14F-4D97-AF65-F5344CB8AC3E}">
        <p14:creationId xmlns:p14="http://schemas.microsoft.com/office/powerpoint/2010/main" val="910142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Kokia mokyklinė matematika dabar?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Pastaraisiais dešimtmečiais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mokyklinė matematika Lietuvoje įgijo senųjų laikų komercinės-administracinės matematikos bruožus.  </a:t>
            </a: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038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Matematikų vaidmuo rengiant mokytojus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Norint  dabartiniam mokyklinės matematikos turiniui suteikti prasmę, reikia ją kruopščiai perdaryti ir šį darbą negali padaryti niekas kitas, o tik matematikai.</a:t>
            </a:r>
          </a:p>
          <a:p>
            <a:r>
              <a:rPr lang="lt-LT" dirty="0" smtClean="0"/>
              <a:t>Pastarųjų metų darbas aiškinantis mokyklinės matematikos sąvokas kartu su ne matematikais yra mažai efektyvus, nes turinio problemos yra esminės (pavyzdžiui skaičiaus samprata).</a:t>
            </a:r>
          </a:p>
          <a:p>
            <a:r>
              <a:rPr lang="lt-LT" dirty="0" smtClean="0"/>
              <a:t>Matematikai profesionalai turėtų dalį savo dėmesio skirti darbui su matematikos mokytojais: organizuoti ilgalaikius kursus mokytojams ir konstruktyviai kritikuoti dabartinį mokyklinės matematikos turinį.</a:t>
            </a:r>
          </a:p>
          <a:p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1198492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Mokyklinis įrodymas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/>
              <a:t>Įrodymu vadinamas matematinis argumentas, kurį sudaro matematinį teiginį patvirtinančių arba paneigiančių susijusių teiginių seka, turinti šias tris savybes:</a:t>
            </a:r>
          </a:p>
          <a:p>
            <a:pPr marL="514350" indent="-514350">
              <a:buFont typeface="+mj-lt"/>
              <a:buAutoNum type="alphaUcPeriod"/>
            </a:pPr>
            <a:r>
              <a:rPr lang="lt-LT" dirty="0" smtClean="0"/>
              <a:t>Naudoja teiginius, kurie klasės bendruomenei žinomi kaip teisingi ir nereikalauja papildomo pagrindimo;</a:t>
            </a:r>
          </a:p>
          <a:p>
            <a:pPr marL="514350" indent="-514350">
              <a:buFont typeface="+mj-lt"/>
              <a:buAutoNum type="alphaUcPeriod"/>
            </a:pPr>
            <a:r>
              <a:rPr lang="lt-LT" dirty="0" smtClean="0"/>
              <a:t>Taiko tokias samprotavimo formas, kurios galioja ir klasės bendruomenei yra žinomos arba nesunkiai išvedamos;</a:t>
            </a:r>
          </a:p>
          <a:p>
            <a:pPr marL="514350" indent="-514350">
              <a:buFont typeface="+mj-lt"/>
              <a:buAutoNum type="alphaUcPeriod"/>
            </a:pPr>
            <a:r>
              <a:rPr lang="lt-LT" dirty="0" smtClean="0"/>
              <a:t>Formuluojama tomis reiškimo formomis, kurios yra tinkamos ir klasės bendruomenei yra žinomos arba nesunkiai gaunamos.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91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Mokyklinis įrodymas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A. Klasei žinomi teiginiai: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Apibrėžimai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Aksiomos ar ,,lokalios aksiomos“ (pvz. trikampio kampų suma lygi </a:t>
            </a:r>
            <a:r>
              <a:rPr lang="en-US" dirty="0" smtClean="0"/>
              <a:t>180⁰)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Prielaidos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Teoremos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</a:t>
            </a:r>
            <a:r>
              <a:rPr lang="lt-LT" dirty="0" smtClean="0"/>
              <a:t>š</a:t>
            </a:r>
            <a:r>
              <a:rPr lang="en-US" dirty="0" err="1" smtClean="0"/>
              <a:t>moktos</a:t>
            </a:r>
            <a:r>
              <a:rPr lang="en-US" dirty="0" smtClean="0"/>
              <a:t> (</a:t>
            </a:r>
            <a:r>
              <a:rPr lang="en-US" dirty="0" err="1" smtClean="0"/>
              <a:t>skai</a:t>
            </a:r>
            <a:r>
              <a:rPr lang="lt-LT" dirty="0" smtClean="0"/>
              <a:t>č</a:t>
            </a:r>
            <a:r>
              <a:rPr lang="en-US" dirty="0" err="1" smtClean="0"/>
              <a:t>iavimo</a:t>
            </a:r>
            <a:r>
              <a:rPr lang="en-US" dirty="0" smtClean="0"/>
              <a:t>) </a:t>
            </a:r>
            <a:r>
              <a:rPr lang="en-US" dirty="0" err="1" smtClean="0"/>
              <a:t>proced</a:t>
            </a:r>
            <a:r>
              <a:rPr lang="lt-LT" dirty="0" smtClean="0"/>
              <a:t>ū</a:t>
            </a:r>
            <a:r>
              <a:rPr lang="en-US" dirty="0" err="1" smtClean="0"/>
              <a:t>ros</a:t>
            </a:r>
            <a:r>
              <a:rPr lang="lt-LT" dirty="0" smtClean="0"/>
              <a:t> ar taisyklės.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43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Mokyklinis įrodymas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lt-LT" dirty="0" smtClean="0"/>
                  <a:t>B. Samprotavimo formų pavyzdžiai: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lt-LT" dirty="0" err="1" smtClean="0"/>
                  <a:t>Modus</a:t>
                </a:r>
                <a:r>
                  <a:rPr lang="lt-LT" dirty="0" smtClean="0"/>
                  <a:t> </a:t>
                </a:r>
                <a:r>
                  <a:rPr lang="lt-LT" dirty="0" err="1" smtClean="0"/>
                  <a:t>ponens</a:t>
                </a:r>
                <a:r>
                  <a:rPr lang="lt-LT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lt-L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lt-L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lt-L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lt-L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lt-L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lt-L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Ͱ</a:t>
                </a:r>
                <a:r>
                  <a:rPr lang="lt-LT" dirty="0" smtClean="0"/>
                  <a:t> Q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lt-LT" dirty="0" err="1" smtClean="0"/>
                  <a:t>Modus</a:t>
                </a:r>
                <a:r>
                  <a:rPr lang="lt-LT" dirty="0" smtClean="0"/>
                  <a:t> </a:t>
                </a:r>
                <a:r>
                  <a:rPr lang="lt-LT" dirty="0" err="1" smtClean="0"/>
                  <a:t>tolens</a:t>
                </a:r>
                <a:r>
                  <a:rPr lang="lt-LT" dirty="0" smtClean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lt-LT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lt-L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lt-L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lt-L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˥</m:t>
                    </m:r>
                    <m:r>
                      <a:rPr lang="lt-L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lt-L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Ͱ</a:t>
                </a:r>
                <a:r>
                  <a:rPr lang="lt-LT" dirty="0"/>
                  <a:t> </a:t>
                </a:r>
                <a:r>
                  <a:rPr lang="lt-LT" dirty="0" smtClean="0"/>
                  <a:t>˥P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lt-LT" dirty="0" smtClean="0"/>
                  <a:t>Taisyklingas apibrėžties naudojimas pagrindžiant teiginį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lt-LT" dirty="0" smtClean="0"/>
                  <a:t>Sistemingas visų galimų atvejų išnagrinėjimas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lt-LT" dirty="0" smtClean="0"/>
                  <a:t>Konstravimas tokio pavyzdžio, kuris tenkina teiginio sąlygas, bet netenkina jo išvadą.</a:t>
                </a:r>
                <a:endParaRPr lang="lt-LT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251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Mokyklinis įrodymas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C. Klasei žinomos reiškimo formos: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Žodinė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Fizinė (konkreti priemonė)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Schema, paveiksliukas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Lentelė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Simboliai (algebriniai)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15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Jei</a:t>
            </a:r>
            <a:r>
              <a:rPr lang="en-US" dirty="0" smtClean="0"/>
              <a:t> </a:t>
            </a:r>
            <a:r>
              <a:rPr lang="en-US" dirty="0" err="1" smtClean="0"/>
              <a:t>yra</a:t>
            </a:r>
            <a:r>
              <a:rPr lang="en-US" dirty="0" smtClean="0"/>
              <a:t> </a:t>
            </a:r>
            <a:r>
              <a:rPr lang="en-US" dirty="0" err="1" smtClean="0"/>
              <a:t>laiko</a:t>
            </a:r>
            <a:r>
              <a:rPr lang="en-US" dirty="0" smtClean="0"/>
              <a:t>, gal </a:t>
            </a:r>
            <a:r>
              <a:rPr lang="en-US" dirty="0" err="1" smtClean="0"/>
              <a:t>padarom</a:t>
            </a:r>
            <a:r>
              <a:rPr lang="en-US" dirty="0" smtClean="0"/>
              <a:t> </a:t>
            </a:r>
            <a:r>
              <a:rPr lang="en-US" dirty="0" err="1" smtClean="0"/>
              <a:t>eksperiment</a:t>
            </a:r>
            <a:r>
              <a:rPr lang="lt-LT" dirty="0" smtClean="0"/>
              <a:t>ą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Surašykite visus natūraliuosius skaičius nuo 1 iki 10, kuriems teisinga  savybė: ,,jei n yra lyginis skaičius, tai 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yra pirminis skaičius“.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282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Logika mokykloje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lt-LT" dirty="0" smtClean="0"/>
                  <a:t>Apibrėžtis. Tarkime, kad matematinių objektų aibėje X apibrėžti teiginiai P ir Q, </a:t>
                </a:r>
                <a:r>
                  <a:rPr lang="lt-LT" dirty="0" err="1" smtClean="0"/>
                  <a:t>t.y</a:t>
                </a:r>
                <a:r>
                  <a:rPr lang="lt-LT" dirty="0" smtClean="0"/>
                  <a:t>. kiekvienam x</a:t>
                </a:r>
                <a14:m>
                  <m:oMath xmlns:m="http://schemas.openxmlformats.org/officeDocument/2006/math">
                    <m:r>
                      <a:rPr lang="lt-L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lt-L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lt-LT" dirty="0" smtClean="0"/>
                  <a:t> teiginiai P(x) ir Q(x) prasmingi.</a:t>
                </a:r>
              </a:p>
              <a:p>
                <a:r>
                  <a:rPr lang="lt-LT" i="1" dirty="0" smtClean="0"/>
                  <a:t>Aibėje X sąlyginis teiginys </a:t>
                </a:r>
                <a:r>
                  <a:rPr lang="lt-LT" dirty="0" smtClean="0"/>
                  <a:t>P→Q yra 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lt-LT" dirty="0"/>
                  <a:t> </a:t>
                </a:r>
                <a:r>
                  <a:rPr lang="lt-LT" dirty="0" smtClean="0"/>
                  <a:t>teisingas, jei kiekvienam x</a:t>
                </a:r>
                <a14:m>
                  <m:oMath xmlns:m="http://schemas.openxmlformats.org/officeDocument/2006/math">
                    <m:r>
                      <a:rPr lang="lt-L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lt-L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lt-LT" dirty="0" smtClean="0"/>
                  <a:t> teisingi teiginiai P(x) ir Q(x)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lt-LT" dirty="0" smtClean="0"/>
                  <a:t>Klaidingas, jei egzistuoja toks x</a:t>
                </a:r>
                <a14:m>
                  <m:oMath xmlns:m="http://schemas.openxmlformats.org/officeDocument/2006/math">
                    <m:r>
                      <a:rPr lang="lt-L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lt-L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lt-LT" dirty="0" smtClean="0"/>
                  <a:t>, kad P(a) teisingas ir Q(a) klaidingas.</a:t>
                </a:r>
              </a:p>
              <a:p>
                <a:r>
                  <a:rPr lang="lt-LT" dirty="0" smtClean="0"/>
                  <a:t>Pavyzdžiui, natūrali</a:t>
                </a:r>
                <a:r>
                  <a:rPr lang="en-US" dirty="0" err="1" smtClean="0"/>
                  <a:t>esiems</a:t>
                </a:r>
                <a:r>
                  <a:rPr lang="lt-LT" dirty="0" smtClean="0"/>
                  <a:t> 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ir</a:t>
                </a:r>
                <a:r>
                  <a:rPr lang="en-US" dirty="0" smtClean="0"/>
                  <a:t> m </a:t>
                </a:r>
                <a:r>
                  <a:rPr lang="lt-LT" dirty="0" smtClean="0"/>
                  <a:t>, tegul P(n</a:t>
                </a:r>
                <a:r>
                  <a:rPr lang="en-US" dirty="0" smtClean="0"/>
                  <a:t>,m</a:t>
                </a:r>
                <a:r>
                  <a:rPr lang="lt-LT" dirty="0" smtClean="0"/>
                  <a:t>) </a:t>
                </a:r>
                <a:r>
                  <a:rPr lang="en-US" dirty="0" smtClean="0"/>
                  <a:t>= ,,</a:t>
                </a:r>
                <a:r>
                  <a:rPr lang="en-US" dirty="0" err="1" smtClean="0"/>
                  <a:t>n+m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yra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nelyginis</a:t>
                </a:r>
                <a:r>
                  <a:rPr lang="en-US" dirty="0" smtClean="0"/>
                  <a:t>” </a:t>
                </a:r>
                <a:r>
                  <a:rPr lang="en-US" dirty="0" err="1" smtClean="0"/>
                  <a:t>ir</a:t>
                </a:r>
                <a:r>
                  <a:rPr lang="en-US" dirty="0" smtClean="0"/>
                  <a:t> Q(</a:t>
                </a:r>
                <a:r>
                  <a:rPr lang="en-US" dirty="0" err="1" smtClean="0"/>
                  <a:t>n,m</a:t>
                </a:r>
                <a:r>
                  <a:rPr lang="en-US" dirty="0" smtClean="0"/>
                  <a:t>) = ,,</a:t>
                </a:r>
                <a:r>
                  <a:rPr lang="en-US" dirty="0" err="1" smtClean="0"/>
                  <a:t>n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⋅m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yra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lyginis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”. Tada </a:t>
                </a:r>
                <a:r>
                  <a:rPr lang="lt-LT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natūraliųjų skaičių porų aibėje P→Q teisingas ir Q→P klaidingas.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748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Logika mokykloje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Teorema. </a:t>
            </a:r>
            <a:r>
              <a:rPr lang="en-US" dirty="0" smtClean="0"/>
              <a:t>P→Q </a:t>
            </a:r>
            <a:r>
              <a:rPr lang="en-US" dirty="0" err="1" smtClean="0"/>
              <a:t>teisinga</a:t>
            </a:r>
            <a:r>
              <a:rPr lang="en-US" dirty="0" smtClean="0"/>
              <a:t> </a:t>
            </a:r>
            <a:r>
              <a:rPr lang="en-US" dirty="0" err="1" smtClean="0"/>
              <a:t>tada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tik</a:t>
            </a:r>
            <a:r>
              <a:rPr lang="en-US" dirty="0" smtClean="0"/>
              <a:t> </a:t>
            </a:r>
            <a:r>
              <a:rPr lang="en-US" dirty="0" err="1" smtClean="0"/>
              <a:t>tada</a:t>
            </a:r>
            <a:r>
              <a:rPr lang="en-US" dirty="0" smtClean="0"/>
              <a:t>, kai ˥Q→˥P </a:t>
            </a:r>
            <a:r>
              <a:rPr lang="en-US" dirty="0" err="1" smtClean="0"/>
              <a:t>teisinga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Teorema</a:t>
            </a:r>
            <a:r>
              <a:rPr lang="en-US" dirty="0" smtClean="0"/>
              <a:t>. </a:t>
            </a:r>
            <a:r>
              <a:rPr lang="en-US" dirty="0" err="1" smtClean="0"/>
              <a:t>Teisingi</a:t>
            </a:r>
            <a:r>
              <a:rPr lang="en-US" dirty="0" smtClean="0"/>
              <a:t> Modus Ponens </a:t>
            </a:r>
            <a:r>
              <a:rPr lang="en-US" dirty="0" err="1" smtClean="0"/>
              <a:t>ir</a:t>
            </a:r>
            <a:r>
              <a:rPr lang="en-US" dirty="0" smtClean="0"/>
              <a:t> Modus </a:t>
            </a:r>
            <a:r>
              <a:rPr lang="en-US" dirty="0" err="1" smtClean="0"/>
              <a:t>Tollens</a:t>
            </a:r>
            <a:r>
              <a:rPr lang="en-US" dirty="0" smtClean="0"/>
              <a:t> </a:t>
            </a:r>
            <a:r>
              <a:rPr lang="en-US" dirty="0" err="1" smtClean="0"/>
              <a:t>argumentai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034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Užduotys su netiksliomis sąlygomis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Auditorijoje diskutuojama kaip pakeisti užduoties sąlygą, kad ji taptų prasmingesnė.</a:t>
            </a:r>
          </a:p>
          <a:p>
            <a:r>
              <a:rPr lang="lt-LT" dirty="0" smtClean="0"/>
              <a:t>Užduotis: keliais būdais galima gauti skaičių 10? Atsakymą pagrįsti.</a:t>
            </a:r>
          </a:p>
          <a:p>
            <a:r>
              <a:rPr lang="lt-LT" dirty="0" smtClean="0"/>
              <a:t>Šioje užduotyje netiksliomis yra sąvokos ,,gauti“ ir ,,būdas“.</a:t>
            </a:r>
          </a:p>
          <a:p>
            <a:r>
              <a:rPr lang="lt-LT" dirty="0" smtClean="0"/>
              <a:t>Užduotis: keliais būdais galima gauti skaičių 10, jei naudojama sudėtis ir suma su perstatytais dėmenimis nėra naujas būdas? Atsakymą pagrįsti.</a:t>
            </a:r>
          </a:p>
          <a:p>
            <a:r>
              <a:rPr lang="lt-LT" dirty="0" smtClean="0"/>
              <a:t>Atsakymas šiai užduočiai: be galo daug būdų. Pakeisime sąvokos ,,būdas“ apibrėžimą.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190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Užduotys su netiksliomis sąlygomis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/>
              <a:t>Užduotis: keliais būdais galima gauti skaičių 10, jei naudojama </a:t>
            </a:r>
            <a:r>
              <a:rPr lang="lt-LT" dirty="0" smtClean="0"/>
              <a:t>natūraliųjų skaičių sudėtis </a:t>
            </a:r>
            <a:r>
              <a:rPr lang="lt-LT" dirty="0"/>
              <a:t>ir suma su perstatytais dėmenimis nėra </a:t>
            </a:r>
            <a:r>
              <a:rPr lang="lt-LT" dirty="0" smtClean="0"/>
              <a:t>naujas </a:t>
            </a:r>
            <a:r>
              <a:rPr lang="lt-LT" dirty="0"/>
              <a:t>būdas? Atsakymą </a:t>
            </a:r>
            <a:r>
              <a:rPr lang="lt-LT" dirty="0" smtClean="0"/>
              <a:t>pagrįsti.</a:t>
            </a:r>
          </a:p>
          <a:p>
            <a:r>
              <a:rPr lang="lt-LT" dirty="0" smtClean="0"/>
              <a:t>Atsakymas šiai užduočiai: šeši būdai.</a:t>
            </a:r>
          </a:p>
          <a:p>
            <a:r>
              <a:rPr lang="lt-LT" dirty="0" smtClean="0"/>
              <a:t>Užduotis: pasirinkite natūralųjį skaičių tarp 11 ir 20. Keliais </a:t>
            </a:r>
            <a:r>
              <a:rPr lang="lt-LT" dirty="0"/>
              <a:t>būdais galima gauti </a:t>
            </a:r>
            <a:r>
              <a:rPr lang="lt-LT" dirty="0" smtClean="0"/>
              <a:t>pasirinktą skaičių, </a:t>
            </a:r>
            <a:r>
              <a:rPr lang="lt-LT" dirty="0"/>
              <a:t>jei naudojama natūraliųjų skaičių sudėtis ir suma su perstatytais dėmenimis nėra naujas būdas? Atsakymą pagrįsti.</a:t>
            </a:r>
          </a:p>
          <a:p>
            <a:r>
              <a:rPr lang="lt-LT" dirty="0" smtClean="0"/>
              <a:t>Atsakymas:  </a:t>
            </a:r>
            <a:r>
              <a:rPr lang="en-US" dirty="0" smtClean="0"/>
              <a:t>11, 12, 13, 14, 15, 16, 17, 18, 19, 20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6,   7,    7,   8,   8,   9,   9,   10, 10, 11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Teiginiui </a:t>
            </a:r>
            <a:r>
              <a:rPr lang="lt-LT" dirty="0"/>
              <a:t>pagrįsti </a:t>
            </a:r>
            <a:r>
              <a:rPr lang="lt-LT" dirty="0" smtClean="0"/>
              <a:t>naudoju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lphaUcPeriod"/>
            </a:pPr>
            <a:endParaRPr lang="lt-LT" dirty="0" smtClean="0"/>
          </a:p>
          <a:p>
            <a:pPr marL="514350" indent="-514350">
              <a:buFont typeface="+mj-lt"/>
              <a:buAutoNum type="alphaUcPeriod"/>
            </a:pPr>
            <a:r>
              <a:rPr lang="lt-LT" dirty="0"/>
              <a:t>Mokyklinę </a:t>
            </a:r>
            <a:r>
              <a:rPr lang="lt-LT" dirty="0" smtClean="0"/>
              <a:t>matematiką </a:t>
            </a:r>
            <a:r>
              <a:rPr lang="lt-LT" dirty="0"/>
              <a:t>apibūdinančią teorinę aplinką (</a:t>
            </a:r>
            <a:r>
              <a:rPr lang="lt-LT" dirty="0" err="1"/>
              <a:t>theoretical</a:t>
            </a:r>
            <a:r>
              <a:rPr lang="lt-LT" dirty="0"/>
              <a:t> </a:t>
            </a:r>
            <a:r>
              <a:rPr lang="lt-LT" dirty="0" err="1"/>
              <a:t>framework</a:t>
            </a:r>
            <a:r>
              <a:rPr lang="lt-LT" dirty="0"/>
              <a:t>), kurią pasiūlė </a:t>
            </a:r>
            <a:r>
              <a:rPr lang="lt-LT" i="1" dirty="0" err="1"/>
              <a:t>Houman</a:t>
            </a:r>
            <a:r>
              <a:rPr lang="lt-LT" i="1" dirty="0"/>
              <a:t> </a:t>
            </a:r>
            <a:r>
              <a:rPr lang="lt-LT" i="1" dirty="0" err="1"/>
              <a:t>Harouni</a:t>
            </a:r>
            <a:r>
              <a:rPr lang="lt-LT" dirty="0"/>
              <a:t>. </a:t>
            </a:r>
          </a:p>
          <a:p>
            <a:pPr marL="514350" indent="-514350">
              <a:buFont typeface="+mj-lt"/>
              <a:buAutoNum type="alphaUcPeriod"/>
            </a:pPr>
            <a:endParaRPr lang="lt-LT" dirty="0" smtClean="0"/>
          </a:p>
          <a:p>
            <a:pPr marL="514350" indent="-514350">
              <a:buFont typeface="+mj-lt"/>
              <a:buAutoNum type="alphaUcPeriod"/>
            </a:pPr>
            <a:r>
              <a:rPr lang="lt-LT" dirty="0" smtClean="0"/>
              <a:t>Skirtingų </a:t>
            </a:r>
            <a:r>
              <a:rPr lang="lt-LT" dirty="0"/>
              <a:t>metų populiariausių matematikos vadovėlių turinio </a:t>
            </a:r>
            <a:r>
              <a:rPr lang="lt-LT" dirty="0" smtClean="0"/>
              <a:t>palyginimą.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5535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</a:t>
            </a:r>
            <a:r>
              <a:rPr lang="lt-LT" dirty="0" smtClean="0"/>
              <a:t>ž</a:t>
            </a:r>
            <a:r>
              <a:rPr lang="en-US" dirty="0" err="1" smtClean="0"/>
              <a:t>duotis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lt-LT" dirty="0" smtClean="0"/>
              <a:t> netiksliomis sąlygomis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Užduotis: pasirinkite </a:t>
            </a:r>
            <a:r>
              <a:rPr lang="lt-LT" dirty="0" smtClean="0"/>
              <a:t>bet kurį natūralųjį skaičių. </a:t>
            </a:r>
            <a:r>
              <a:rPr lang="lt-LT" dirty="0"/>
              <a:t>Keliais būdais galima gauti pasirinktą skaičių, jei naudojama natūraliųjų skaičių sudėtis ir suma su perstatytais dėmenimis nėra naujas būdas? Atsakymą pagrįsti.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979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Aibės mokykloje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Postulatas. Aibę sudaro žymėti objektai vadinami aibės elementais. Žymė skirta tam, kad būtų aiški elemento priklausomybė aibei. Dvi aibės yra lygios jei jos sudarytos iš tų pačių elementų.</a:t>
            </a:r>
          </a:p>
          <a:p>
            <a:r>
              <a:rPr lang="lt-LT" dirty="0" smtClean="0"/>
              <a:t>Kai elementai yra realūs objektai, tai jie parodomi. Aibių elementai gali būti figūrų piešiniai ar simboliai. Pavyzdžiui skaičių simboliai.</a:t>
            </a:r>
          </a:p>
          <a:p>
            <a:pPr marL="0" indent="0">
              <a:buNone/>
            </a:pPr>
            <a:r>
              <a:rPr lang="lt-LT" dirty="0" smtClean="0"/>
              <a:t>    Aibės pavyzdys </a:t>
            </a:r>
            <a:r>
              <a:rPr lang="en-US" dirty="0" smtClean="0"/>
              <a:t>A= { □, ◊ , ○ }</a:t>
            </a:r>
            <a:endParaRPr lang="lt-LT" dirty="0" smtClean="0"/>
          </a:p>
          <a:p>
            <a:pPr marL="0" indent="0">
              <a:buNone/>
            </a:pPr>
            <a:r>
              <a:rPr lang="lt-LT" dirty="0"/>
              <a:t> </a:t>
            </a:r>
            <a:r>
              <a:rPr lang="lt-LT" dirty="0" smtClean="0"/>
              <a:t>   Aibe A galėtų būti maišiukas su jame esančiais daiktais. Jei maišiukas tuščias, tai yra tuščiosios aibės pavyzdys, žymimos 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5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Aibės mokykloje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Apibrėžtis. Aibė A yra </a:t>
            </a:r>
            <a:r>
              <a:rPr lang="lt-LT" i="1" dirty="0" smtClean="0"/>
              <a:t>abipus vienareikšmėje atitiktyje </a:t>
            </a:r>
            <a:r>
              <a:rPr lang="lt-LT" dirty="0" smtClean="0"/>
              <a:t>su aibe B, jei  kiekvienam aibės A elementui yra priskirtas lygiai vienas aibės B elementas taip, kad aibėje B nelieka laisvų elementų. Tokias aibes A ir B vadiname </a:t>
            </a:r>
            <a:r>
              <a:rPr lang="lt-LT" i="1" dirty="0" smtClean="0"/>
              <a:t>ekvivalenčiomis</a:t>
            </a:r>
            <a:r>
              <a:rPr lang="lt-LT" dirty="0" smtClean="0"/>
              <a:t>.</a:t>
            </a:r>
          </a:p>
          <a:p>
            <a:r>
              <a:rPr lang="lt-LT" dirty="0" smtClean="0"/>
              <a:t>Apibrėžtis. Jei aibė A yra ekvivalenti aibei B, tai sakome, kad aibė A turi </a:t>
            </a:r>
            <a:r>
              <a:rPr lang="lt-LT" i="1" dirty="0" smtClean="0"/>
              <a:t>tą patį elementų kiekį</a:t>
            </a:r>
            <a:r>
              <a:rPr lang="lt-LT" dirty="0" smtClean="0"/>
              <a:t>, kaip ir aibė B. </a:t>
            </a:r>
          </a:p>
          <a:p>
            <a:r>
              <a:rPr lang="lt-LT" dirty="0" smtClean="0"/>
              <a:t>Tegul n(A) yra aibė, kurios elementais yra visos aibės turinčios tą patį elementų kiekį kaip ir aibė A.</a:t>
            </a:r>
          </a:p>
          <a:p>
            <a:pPr marL="0" indent="0">
              <a:buNone/>
            </a:pPr>
            <a:r>
              <a:rPr lang="lt-LT" dirty="0" smtClean="0"/>
              <a:t>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76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Aibės mokykloje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Na</a:t>
                </a:r>
                <a:r>
                  <a:rPr lang="lt-LT" dirty="0" err="1" smtClean="0"/>
                  <a:t>tūralusis</a:t>
                </a:r>
                <a:r>
                  <a:rPr lang="lt-LT" dirty="0" smtClean="0"/>
                  <a:t> skaičius gali būti apibrėžiamas akcentuojant dvi jo savybes. Kiekvienas natūralusis skaičius išreiškia kurios nors aibės elementų kiekį ir natūralieji skaičiai surikiuoti pagal tam tikrą eilę.</a:t>
                </a:r>
              </a:p>
              <a:p>
                <a:r>
                  <a:rPr lang="lt-LT" dirty="0" smtClean="0"/>
                  <a:t>Kiekvienas natūralusis skaičius turi </a:t>
                </a:r>
                <a:r>
                  <a:rPr lang="lt-LT" i="1" dirty="0" smtClean="0"/>
                  <a:t>tęsinį</a:t>
                </a:r>
                <a:r>
                  <a:rPr lang="lt-LT" dirty="0" smtClean="0"/>
                  <a:t> -  kitą natūralųjį skaičių einanti po jo. Skaičių eilę pradeda nulis ir kiekvienas kitas natūralusis skaičius turi </a:t>
                </a:r>
                <a:r>
                  <a:rPr lang="lt-LT" i="1" dirty="0" smtClean="0"/>
                  <a:t>pirmtaką – </a:t>
                </a:r>
                <a:r>
                  <a:rPr lang="lt-LT" dirty="0" smtClean="0"/>
                  <a:t>kitą natūralųjį skaičių esantį prieš jį.</a:t>
                </a:r>
                <a:endParaRPr lang="en-US" dirty="0" smtClean="0"/>
              </a:p>
              <a:p>
                <a:r>
                  <a:rPr lang="lt-LT" dirty="0" smtClean="0"/>
                  <a:t>Apibrėžtis (natūralieji skaičiai). </a:t>
                </a:r>
                <a:r>
                  <a:rPr lang="lt-LT" dirty="0" err="1" smtClean="0"/>
                  <a:t>Nuliumi</a:t>
                </a:r>
                <a:r>
                  <a:rPr lang="lt-LT" dirty="0" smtClean="0"/>
                  <a:t> 0 yra aibė n(ø). Tai yra pirmasis natūralusis skaičius, jis neturi pirmtako.</a:t>
                </a:r>
              </a:p>
              <a:p>
                <a:r>
                  <a:rPr lang="lt-LT" dirty="0" smtClean="0"/>
                  <a:t>Nulio tęsiniu apibrėšime vienetą 1 </a:t>
                </a:r>
                <a:r>
                  <a:rPr lang="en-US" dirty="0" smtClean="0"/>
                  <a:t>= n(ø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 smtClean="0"/>
                  <a:t> {0}) = n ({0}).</a:t>
                </a:r>
                <a:endParaRPr lang="lt-LT" dirty="0" smtClean="0"/>
              </a:p>
              <a:p>
                <a:r>
                  <a:rPr lang="lt-LT" dirty="0" smtClean="0"/>
                  <a:t>Vieneto tęsiniu apibrėžime dvejetą 2 </a:t>
                </a:r>
                <a:r>
                  <a:rPr lang="en-US" dirty="0" smtClean="0"/>
                  <a:t>= n ({0}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 smtClean="0"/>
                  <a:t> {1}) = n({0,1}). ……..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2763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Literat</a:t>
            </a:r>
            <a:r>
              <a:rPr lang="lt-LT" dirty="0" err="1" smtClean="0"/>
              <a:t>ūra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Houman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Harouni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Toward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Harvard</a:t>
            </a:r>
            <a:r>
              <a:rPr lang="lt-L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  <a:r>
              <a:rPr lang="lt-L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85,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1, 2015.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 Norvaiša.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do we teach the mathematics that we do? The case of Lithuanian school mathematics.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Lietuvos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matematikos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rinkinys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vol. 60, 2019.</a:t>
            </a: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A.J.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Stylianides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Proving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elementary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Oxford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 Press, 2016.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lt-LT" dirty="0"/>
              <a:t>H.-H. </a:t>
            </a:r>
            <a:r>
              <a:rPr lang="lt-LT" dirty="0" err="1"/>
              <a:t>Wu</a:t>
            </a:r>
            <a:r>
              <a:rPr lang="lt-LT" dirty="0"/>
              <a:t>. </a:t>
            </a:r>
            <a:r>
              <a:rPr lang="lt-LT" dirty="0" err="1"/>
              <a:t>The</a:t>
            </a:r>
            <a:r>
              <a:rPr lang="lt-LT" dirty="0"/>
              <a:t> Mis-</a:t>
            </a:r>
            <a:r>
              <a:rPr lang="lt-LT" dirty="0" err="1"/>
              <a:t>Education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Mathematics</a:t>
            </a:r>
            <a:r>
              <a:rPr lang="lt-LT" dirty="0"/>
              <a:t> </a:t>
            </a:r>
            <a:r>
              <a:rPr lang="lt-LT" dirty="0" err="1"/>
              <a:t>Teachers</a:t>
            </a:r>
            <a:r>
              <a:rPr lang="lt-LT" dirty="0"/>
              <a:t>. </a:t>
            </a:r>
            <a:r>
              <a:rPr lang="lt-LT" dirty="0" err="1"/>
              <a:t>Notices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AMS, 2011 </a:t>
            </a:r>
            <a:r>
              <a:rPr lang="lt-LT" dirty="0" err="1"/>
              <a:t>March</a:t>
            </a:r>
            <a:r>
              <a:rPr lang="lt-LT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12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Matematikos kategorijos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err="1"/>
              <a:t>Apžveldamas</a:t>
            </a:r>
            <a:r>
              <a:rPr lang="lt-LT" dirty="0"/>
              <a:t> maždaug keturių tūkstančių metų matematikos mokymo evoliuciją,</a:t>
            </a:r>
            <a:r>
              <a:rPr lang="lt-LT" i="1" dirty="0"/>
              <a:t>  </a:t>
            </a:r>
            <a:r>
              <a:rPr lang="lt-LT" i="1" dirty="0" err="1"/>
              <a:t>Houman</a:t>
            </a:r>
            <a:r>
              <a:rPr lang="lt-LT" i="1" dirty="0"/>
              <a:t> </a:t>
            </a:r>
            <a:r>
              <a:rPr lang="lt-LT" i="1" dirty="0" err="1"/>
              <a:t>Harouni</a:t>
            </a:r>
            <a:r>
              <a:rPr lang="lt-LT" i="1" dirty="0"/>
              <a:t>, </a:t>
            </a:r>
            <a:r>
              <a:rPr lang="lt-LT" dirty="0"/>
              <a:t>klausė: Kodėl mokyklos moko tokią matematiką, kokią moko? </a:t>
            </a:r>
          </a:p>
          <a:p>
            <a:r>
              <a:rPr lang="lt-LT" i="1" dirty="0" err="1" smtClean="0"/>
              <a:t>Harouni</a:t>
            </a:r>
            <a:r>
              <a:rPr lang="lt-LT" i="1" dirty="0" smtClean="0"/>
              <a:t> </a:t>
            </a:r>
            <a:r>
              <a:rPr lang="lt-LT" dirty="0" smtClean="0"/>
              <a:t>išskyrė keturias matematikos kategorijas:</a:t>
            </a:r>
            <a:endParaRPr lang="lt-LT" dirty="0"/>
          </a:p>
          <a:p>
            <a:pPr lvl="0"/>
            <a:r>
              <a:rPr lang="lt-LT" dirty="0"/>
              <a:t>komercinė-administracinė (</a:t>
            </a:r>
            <a:r>
              <a:rPr lang="lt-LT" dirty="0" err="1"/>
              <a:t>commercial-administrative</a:t>
            </a:r>
            <a:r>
              <a:rPr lang="lt-LT" dirty="0"/>
              <a:t>) matematika;</a:t>
            </a:r>
            <a:endParaRPr lang="en-US" dirty="0"/>
          </a:p>
          <a:p>
            <a:pPr lvl="0"/>
            <a:r>
              <a:rPr lang="lt-LT" dirty="0"/>
              <a:t>filosofinė (</a:t>
            </a:r>
            <a:r>
              <a:rPr lang="lt-LT" dirty="0" err="1"/>
              <a:t>philosophical</a:t>
            </a:r>
            <a:r>
              <a:rPr lang="lt-LT" dirty="0"/>
              <a:t>) matematika;</a:t>
            </a:r>
            <a:endParaRPr lang="en-US" dirty="0"/>
          </a:p>
          <a:p>
            <a:pPr lvl="0"/>
            <a:r>
              <a:rPr lang="lt-LT" dirty="0"/>
              <a:t>amatininkiška (</a:t>
            </a:r>
            <a:r>
              <a:rPr lang="lt-LT" dirty="0" err="1"/>
              <a:t>artisanal</a:t>
            </a:r>
            <a:r>
              <a:rPr lang="lt-LT" dirty="0"/>
              <a:t>) matematika;</a:t>
            </a:r>
            <a:endParaRPr lang="en-US" dirty="0"/>
          </a:p>
          <a:p>
            <a:pPr lvl="0"/>
            <a:r>
              <a:rPr lang="lt-LT" dirty="0"/>
              <a:t>socialinė-analitinė (</a:t>
            </a:r>
            <a:r>
              <a:rPr lang="lt-LT" dirty="0" err="1"/>
              <a:t>social-analytic</a:t>
            </a:r>
            <a:r>
              <a:rPr lang="lt-LT" dirty="0"/>
              <a:t>) matematika.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5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Komercinė-administracinė matematika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lt-LT" dirty="0"/>
              <a:t>E</a:t>
            </a:r>
            <a:r>
              <a:rPr lang="lt-LT" dirty="0" smtClean="0"/>
              <a:t>konominės </a:t>
            </a:r>
            <a:r>
              <a:rPr lang="lt-LT" dirty="0"/>
              <a:t>veiklos tikslas – prognozuoti pasekmes pasiūlant vienareikšmius </a:t>
            </a:r>
            <a:r>
              <a:rPr lang="lt-LT" dirty="0" smtClean="0"/>
              <a:t>atsakymus</a:t>
            </a:r>
            <a:r>
              <a:rPr lang="en-US" dirty="0"/>
              <a:t>;</a:t>
            </a:r>
            <a:r>
              <a:rPr lang="lt-LT" dirty="0" smtClean="0"/>
              <a:t> </a:t>
            </a:r>
            <a:r>
              <a:rPr lang="en-US" dirty="0" smtClean="0"/>
              <a:t>t</a:t>
            </a:r>
            <a:r>
              <a:rPr lang="lt-LT" dirty="0" err="1" smtClean="0"/>
              <a:t>ipiškas</a:t>
            </a:r>
            <a:r>
              <a:rPr lang="lt-LT" dirty="0" smtClean="0"/>
              <a:t> </a:t>
            </a:r>
            <a:r>
              <a:rPr lang="lt-LT" dirty="0"/>
              <a:t>klausimas ,,Kiek bus 12</a:t>
            </a:r>
            <a:r>
              <a:rPr lang="en-US" dirty="0"/>
              <a:t>+15=  </a:t>
            </a:r>
            <a:r>
              <a:rPr lang="en-US" dirty="0" smtClean="0"/>
              <a:t>?”. </a:t>
            </a:r>
            <a:endParaRPr lang="lt-LT" dirty="0" smtClean="0"/>
          </a:p>
          <a:p>
            <a:pPr lvl="0"/>
            <a:r>
              <a:rPr lang="lt-LT" dirty="0" smtClean="0"/>
              <a:t>Komercinės-administracinės matematikos</a:t>
            </a:r>
            <a:r>
              <a:rPr lang="en-US" dirty="0" smtClean="0"/>
              <a:t> </a:t>
            </a:r>
            <a:r>
              <a:rPr lang="en-US" dirty="0" err="1" smtClean="0"/>
              <a:t>bruo</a:t>
            </a:r>
            <a:r>
              <a:rPr lang="lt-LT" dirty="0" err="1" smtClean="0"/>
              <a:t>žai</a:t>
            </a:r>
            <a:r>
              <a:rPr lang="lt-LT" dirty="0" smtClean="0"/>
              <a:t>:</a:t>
            </a:r>
            <a:endParaRPr lang="lt-LT" dirty="0"/>
          </a:p>
          <a:p>
            <a:pPr lvl="0"/>
            <a:r>
              <a:rPr lang="lt-LT" dirty="0" smtClean="0"/>
              <a:t>pagrindinis </a:t>
            </a:r>
            <a:r>
              <a:rPr lang="lt-LT" dirty="0"/>
              <a:t>dėmesys skiriamas skaičiavimui;</a:t>
            </a:r>
            <a:endParaRPr lang="en-US" dirty="0"/>
          </a:p>
          <a:p>
            <a:pPr lvl="0"/>
            <a:r>
              <a:rPr lang="lt-LT" dirty="0" smtClean="0"/>
              <a:t>atliekant </a:t>
            </a:r>
            <a:r>
              <a:rPr lang="lt-LT" dirty="0"/>
              <a:t>aritmetinius veiksmus pagrindinis dėmesys teisingam procedūros įvykdymui;</a:t>
            </a:r>
            <a:endParaRPr lang="en-US" dirty="0"/>
          </a:p>
          <a:p>
            <a:pPr lvl="0"/>
            <a:r>
              <a:rPr lang="lt-LT" dirty="0"/>
              <a:t>mažai arba visai nebandoma formuluoti principų, kuriais grindžiama procedūra;</a:t>
            </a:r>
            <a:endParaRPr lang="en-US" dirty="0"/>
          </a:p>
          <a:p>
            <a:pPr lvl="0"/>
            <a:r>
              <a:rPr lang="lt-LT" dirty="0"/>
              <a:t>mintinai mokomasi pagrindinius aritmetikos faktus ir jų svarbą apsprendžia naudojimo prekyboje </a:t>
            </a:r>
            <a:r>
              <a:rPr lang="lt-LT" dirty="0" smtClean="0"/>
              <a:t>dažnis.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8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Filosofinė matematika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/>
              <a:t>Lyginant su administracine-komercine matematika, tipiškas filosofinės matematikos klausimas yra </a:t>
            </a:r>
            <a:r>
              <a:rPr lang="en-US" dirty="0"/>
              <a:t>,,</a:t>
            </a:r>
            <a:r>
              <a:rPr lang="en-US" dirty="0" smtClean="0"/>
              <a:t>27</a:t>
            </a:r>
            <a:r>
              <a:rPr lang="lt-LT" dirty="0" smtClean="0"/>
              <a:t> </a:t>
            </a:r>
            <a:r>
              <a:rPr lang="en-US" dirty="0" smtClean="0"/>
              <a:t>=</a:t>
            </a:r>
            <a:r>
              <a:rPr lang="lt-LT" dirty="0" smtClean="0"/>
              <a:t> </a:t>
            </a:r>
            <a:r>
              <a:rPr lang="en-US" dirty="0" smtClean="0"/>
              <a:t>?”. </a:t>
            </a:r>
            <a:endParaRPr lang="en-US" dirty="0"/>
          </a:p>
          <a:p>
            <a:r>
              <a:rPr lang="lt-LT" dirty="0" smtClean="0"/>
              <a:t>Filosofinės </a:t>
            </a:r>
            <a:r>
              <a:rPr lang="lt-LT" dirty="0"/>
              <a:t>matematikos pagrindiniais bruožais yra:</a:t>
            </a:r>
            <a:endParaRPr lang="en-US" dirty="0"/>
          </a:p>
          <a:p>
            <a:pPr lvl="0"/>
            <a:r>
              <a:rPr lang="lt-LT" dirty="0" err="1"/>
              <a:t>Dėsningumų</a:t>
            </a:r>
            <a:r>
              <a:rPr lang="lt-LT" dirty="0"/>
              <a:t> (</a:t>
            </a:r>
            <a:r>
              <a:rPr lang="lt-LT" i="1" dirty="0" err="1"/>
              <a:t>patterns</a:t>
            </a:r>
            <a:r>
              <a:rPr lang="lt-LT" dirty="0"/>
              <a:t>) paieška;</a:t>
            </a:r>
            <a:endParaRPr lang="en-US" dirty="0"/>
          </a:p>
          <a:p>
            <a:pPr lvl="0"/>
            <a:r>
              <a:rPr lang="lt-LT" dirty="0"/>
              <a:t>Prasmės paieška (apibrėžiant matematinius objektus);</a:t>
            </a:r>
            <a:endParaRPr lang="en-US" dirty="0"/>
          </a:p>
          <a:p>
            <a:pPr lvl="0"/>
            <a:r>
              <a:rPr lang="lt-LT" dirty="0"/>
              <a:t>Įrodymo naudojimas pagrindžiant faktus;</a:t>
            </a:r>
            <a:endParaRPr lang="en-US" dirty="0"/>
          </a:p>
          <a:p>
            <a:pPr lvl="0"/>
            <a:r>
              <a:rPr lang="lt-LT" dirty="0"/>
              <a:t>Grožio (</a:t>
            </a:r>
            <a:r>
              <a:rPr lang="lt-LT" i="1" dirty="0" err="1"/>
              <a:t>magic</a:t>
            </a:r>
            <a:r>
              <a:rPr lang="lt-LT" dirty="0"/>
              <a:t>) paieška;</a:t>
            </a:r>
            <a:endParaRPr lang="en-US" dirty="0"/>
          </a:p>
          <a:p>
            <a:pPr lvl="0"/>
            <a:r>
              <a:rPr lang="lt-LT" dirty="0"/>
              <a:t>Žodiniai galvosūkiai (</a:t>
            </a:r>
            <a:r>
              <a:rPr lang="lt-LT" i="1" dirty="0" err="1"/>
              <a:t>puzzles</a:t>
            </a:r>
            <a:r>
              <a:rPr lang="lt-LT" dirty="0"/>
              <a:t>) vietoje tekstinių uždavinių.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40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Žvilgsnis į lietuviškus vadovėlius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Lygindami populiariausius pastarųjų metų matematikos vadovėlių turinius su analogiškais kelių dešimtmečių senumo vadovėliais matome, kad iš jų palaipsniui dingsta esminiai matematinio samprotavimo elementai.  </a:t>
            </a:r>
            <a:endParaRPr lang="lt-LT" dirty="0" smtClean="0"/>
          </a:p>
          <a:p>
            <a:r>
              <a:rPr lang="lt-LT" dirty="0" smtClean="0"/>
              <a:t>Palyginsime </a:t>
            </a:r>
            <a:r>
              <a:rPr lang="lt-LT" dirty="0"/>
              <a:t>1982,  1999 ir 2013 metų aštuntos klasės vadovėlius. </a:t>
            </a:r>
            <a:endParaRPr lang="lt-LT" dirty="0" smtClean="0"/>
          </a:p>
          <a:p>
            <a:r>
              <a:rPr lang="lt-LT" dirty="0" smtClean="0"/>
              <a:t>Pokyčius </a:t>
            </a:r>
            <a:r>
              <a:rPr lang="lt-LT" dirty="0"/>
              <a:t>turinyje iliustruosime parodydami kaip šiuose vadovėliuose pristatoma tema ,,laipsnis su sveikuoju rodikliu“.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77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1982 metai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1982 metų vadovėlyje klausiama: ,,O kokia .... užrašo 10</a:t>
            </a:r>
            <a:r>
              <a:rPr lang="lt-LT" baseline="30000" dirty="0"/>
              <a:t>-24</a:t>
            </a:r>
            <a:r>
              <a:rPr lang="lt-LT" dirty="0"/>
              <a:t> </a:t>
            </a:r>
            <a:r>
              <a:rPr lang="lt-LT" b="1" dirty="0"/>
              <a:t>prasmė</a:t>
            </a:r>
            <a:r>
              <a:rPr lang="lt-LT" dirty="0"/>
              <a:t>?“ Taigi, kalbama apie reiškinio prasmę. Tai yra filosofinei kategorijai priklausančios matematikos bruožas. </a:t>
            </a:r>
            <a:endParaRPr lang="lt-LT" dirty="0" smtClean="0"/>
          </a:p>
          <a:p>
            <a:r>
              <a:rPr lang="lt-LT" dirty="0" smtClean="0"/>
              <a:t>Toliau </a:t>
            </a:r>
            <a:r>
              <a:rPr lang="lt-LT" dirty="0"/>
              <a:t>vadovėlyje paaiškinama, kad užrašas yra sutartinis žymėjimas reiškinio, kurio prasmė buvo apibrėžta anksčiau. </a:t>
            </a:r>
            <a:endParaRPr lang="lt-LT" dirty="0" smtClean="0"/>
          </a:p>
          <a:p>
            <a:r>
              <a:rPr lang="lt-LT" dirty="0" smtClean="0"/>
              <a:t>Šis </a:t>
            </a:r>
            <a:r>
              <a:rPr lang="lt-LT" dirty="0"/>
              <a:t>susitarimas, kaip įprasta matematikoje, įvardijamas kaip </a:t>
            </a:r>
            <a:r>
              <a:rPr lang="lt-LT" b="1" dirty="0"/>
              <a:t>apibrėžimas</a:t>
            </a:r>
            <a:r>
              <a:rPr lang="lt-LT" dirty="0"/>
              <a:t> su visomis iš to išplaukiančiomis pasekmėmis.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63957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6996</TotalTime>
  <Words>2299</Words>
  <Application>Microsoft Office PowerPoint</Application>
  <PresentationFormat>Widescreen</PresentationFormat>
  <Paragraphs>217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Courier New</vt:lpstr>
      <vt:lpstr>Times New Roman</vt:lpstr>
      <vt:lpstr>„Office“ tema</vt:lpstr>
      <vt:lpstr>  </vt:lpstr>
      <vt:lpstr>Planas</vt:lpstr>
      <vt:lpstr>Kokia mokyklinė matematika dabar?</vt:lpstr>
      <vt:lpstr>Teiginiui pagrįsti naudoju</vt:lpstr>
      <vt:lpstr>Matematikos kategorijos</vt:lpstr>
      <vt:lpstr>Komercinė-administracinė matematika</vt:lpstr>
      <vt:lpstr>Filosofinė matematika</vt:lpstr>
      <vt:lpstr>Žvilgsnis į lietuviškus vadovėlius</vt:lpstr>
      <vt:lpstr>1982 metai</vt:lpstr>
      <vt:lpstr>1982 metai</vt:lpstr>
      <vt:lpstr>1999 metai</vt:lpstr>
      <vt:lpstr>1999 metai</vt:lpstr>
      <vt:lpstr>2013 metai</vt:lpstr>
      <vt:lpstr>2013 metai</vt:lpstr>
      <vt:lpstr>2013 metai</vt:lpstr>
      <vt:lpstr>Vadovėlių apžvalgos apibendrinimas</vt:lpstr>
      <vt:lpstr>Kokia mokyklinė matematika galėtų būti?</vt:lpstr>
      <vt:lpstr>Kokia mokyklinė matematika galėtų būti?</vt:lpstr>
      <vt:lpstr>Matematinis samprotavimas mokykloje</vt:lpstr>
      <vt:lpstr>EBPO požiūris į mokyklinės matematikos turinį</vt:lpstr>
      <vt:lpstr>2030 Curriculum Analysis Planning </vt:lpstr>
      <vt:lpstr>EBPO studija</vt:lpstr>
      <vt:lpstr>Matematinis raštingumas ir  taikomoji matematika</vt:lpstr>
      <vt:lpstr>Taikomosios matematikos indeksas</vt:lpstr>
      <vt:lpstr>Lietuvos atvejis</vt:lpstr>
      <vt:lpstr>Mokyklinė matematika mokytojams</vt:lpstr>
      <vt:lpstr>Prasminga mokyklinė matematika</vt:lpstr>
      <vt:lpstr>H.-H. Wu. Algebra</vt:lpstr>
      <vt:lpstr>H.-H. Wu. Algebra</vt:lpstr>
      <vt:lpstr>Matematikų vaidmuo rengiant mokytojus</vt:lpstr>
      <vt:lpstr>Mokyklinis įrodymas</vt:lpstr>
      <vt:lpstr>Mokyklinis įrodymas</vt:lpstr>
      <vt:lpstr>Mokyklinis įrodymas</vt:lpstr>
      <vt:lpstr>Mokyklinis įrodymas</vt:lpstr>
      <vt:lpstr>Jei yra laiko, gal padarom eksperimentą?</vt:lpstr>
      <vt:lpstr>Logika mokykloje</vt:lpstr>
      <vt:lpstr>Logika mokykloje</vt:lpstr>
      <vt:lpstr>Užduotys su netiksliomis sąlygomis</vt:lpstr>
      <vt:lpstr>Užduotys su netiksliomis sąlygomis</vt:lpstr>
      <vt:lpstr>Užduotis su netiksliomis sąlygomis</vt:lpstr>
      <vt:lpstr>Aibės mokykloje</vt:lpstr>
      <vt:lpstr>Aibės mokykloje</vt:lpstr>
      <vt:lpstr>Aibės mokykloje</vt:lpstr>
      <vt:lpstr>Literatūra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Estijos bendrasis ugdymas –Socialiniai mokslai</dc:title>
  <dc:creator>Šarūnas Gerulaitis</dc:creator>
  <cp:lastModifiedBy>Windows User</cp:lastModifiedBy>
  <cp:revision>246</cp:revision>
  <dcterms:created xsi:type="dcterms:W3CDTF">2018-08-20T08:34:28Z</dcterms:created>
  <dcterms:modified xsi:type="dcterms:W3CDTF">2019-12-11T07:16:13Z</dcterms:modified>
</cp:coreProperties>
</file>